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7.xml" ContentType="application/vnd.openxmlformats-officedocument.themeOverride+xml"/>
  <Override PartName="/ppt/comments/comment1.xml" ContentType="application/vnd.openxmlformats-officedocument.presentationml.comment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omments/comment2.xml" ContentType="application/vnd.openxmlformats-officedocument.presentationml.comment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8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0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315" r:id="rId5"/>
    <p:sldId id="316" r:id="rId6"/>
    <p:sldId id="317" r:id="rId7"/>
    <p:sldId id="332" r:id="rId8"/>
    <p:sldId id="363" r:id="rId9"/>
    <p:sldId id="260" r:id="rId10"/>
    <p:sldId id="333" r:id="rId11"/>
    <p:sldId id="276" r:id="rId12"/>
    <p:sldId id="338" r:id="rId13"/>
    <p:sldId id="277" r:id="rId14"/>
    <p:sldId id="323" r:id="rId15"/>
    <p:sldId id="339" r:id="rId16"/>
    <p:sldId id="324" r:id="rId17"/>
    <p:sldId id="336" r:id="rId18"/>
    <p:sldId id="326" r:id="rId19"/>
    <p:sldId id="327" r:id="rId20"/>
    <p:sldId id="364" r:id="rId21"/>
    <p:sldId id="367" r:id="rId22"/>
    <p:sldId id="328" r:id="rId23"/>
    <p:sldId id="365" r:id="rId24"/>
    <p:sldId id="369" r:id="rId25"/>
    <p:sldId id="329" r:id="rId26"/>
    <p:sldId id="366" r:id="rId27"/>
    <p:sldId id="368" r:id="rId28"/>
    <p:sldId id="330" r:id="rId29"/>
    <p:sldId id="370" r:id="rId30"/>
    <p:sldId id="341" r:id="rId31"/>
    <p:sldId id="342" r:id="rId32"/>
    <p:sldId id="362" r:id="rId33"/>
    <p:sldId id="343" r:id="rId34"/>
    <p:sldId id="344" r:id="rId35"/>
    <p:sldId id="345" r:id="rId36"/>
    <p:sldId id="346" r:id="rId37"/>
    <p:sldId id="350" r:id="rId38"/>
    <p:sldId id="359" r:id="rId39"/>
    <p:sldId id="360" r:id="rId40"/>
    <p:sldId id="361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3">
          <p15:clr>
            <a:srgbClr val="A4A3A4"/>
          </p15:clr>
        </p15:guide>
        <p15:guide id="2" orient="horz" pos="738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pos="5658">
          <p15:clr>
            <a:srgbClr val="A4A3A4"/>
          </p15:clr>
        </p15:guide>
        <p15:guide id="5" pos="95">
          <p15:clr>
            <a:srgbClr val="A4A3A4"/>
          </p15:clr>
        </p15:guide>
        <p15:guide id="6" pos="272">
          <p15:clr>
            <a:srgbClr val="A4A3A4"/>
          </p15:clr>
        </p15:guide>
        <p15:guide id="7" pos="28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a, Clara" initials="PC" lastIdx="16" clrIdx="0">
    <p:extLst>
      <p:ext uri="{19B8F6BF-5375-455C-9EA6-DF929625EA0E}">
        <p15:presenceInfo xmlns:p15="http://schemas.microsoft.com/office/powerpoint/2012/main" userId="S-1-5-21-1794262703-530063779-3795828387-44147" providerId="AD"/>
      </p:ext>
    </p:extLst>
  </p:cmAuthor>
  <p:cmAuthor id="2" name="Jane" initials="J" lastIdx="1" clrIdx="1">
    <p:extLst>
      <p:ext uri="{19B8F6BF-5375-455C-9EA6-DF929625EA0E}">
        <p15:presenceInfo xmlns:p15="http://schemas.microsoft.com/office/powerpoint/2012/main" userId="Jane" providerId="None"/>
      </p:ext>
    </p:extLst>
  </p:cmAuthor>
  <p:cmAuthor id="3" name="Le Thi Thuy Duong" initials="LTTD" lastIdx="12" clrIdx="2">
    <p:extLst>
      <p:ext uri="{19B8F6BF-5375-455C-9EA6-DF929625EA0E}">
        <p15:presenceInfo xmlns:p15="http://schemas.microsoft.com/office/powerpoint/2012/main" userId="S-1-5-21-3172683814-1675683600-28892563-1116" providerId="AD"/>
      </p:ext>
    </p:extLst>
  </p:cmAuthor>
  <p:cmAuthor id="4" name="Le Tuan Anh" initials="LTA" lastIdx="6" clrIdx="3">
    <p:extLst>
      <p:ext uri="{19B8F6BF-5375-455C-9EA6-DF929625EA0E}">
        <p15:presenceInfo xmlns:p15="http://schemas.microsoft.com/office/powerpoint/2012/main" userId="S-1-5-21-3172683814-1675683600-28892563-11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030A"/>
    <a:srgbClr val="FA0007"/>
    <a:srgbClr val="F60006"/>
    <a:srgbClr val="ED0409"/>
    <a:srgbClr val="ED100C"/>
    <a:srgbClr val="ED1C10"/>
    <a:srgbClr val="ED1F13"/>
    <a:srgbClr val="EA1F17"/>
    <a:srgbClr val="E12417"/>
    <a:srgbClr val="DD2B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90" autoAdjust="0"/>
    <p:restoredTop sz="87555" autoAdjust="0"/>
  </p:normalViewPr>
  <p:slideViewPr>
    <p:cSldViewPr snapToObjects="1" showGuides="1">
      <p:cViewPr varScale="1">
        <p:scale>
          <a:sx n="64" d="100"/>
          <a:sy n="64" d="100"/>
        </p:scale>
        <p:origin x="1134" y="72"/>
      </p:cViewPr>
      <p:guideLst>
        <p:guide orient="horz" pos="3973"/>
        <p:guide orient="horz" pos="738"/>
        <p:guide orient="horz" pos="997"/>
        <p:guide pos="5658"/>
        <p:guide pos="95"/>
        <p:guide pos="272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letuan.anh\Desktop\IDELA\2016Data\2015_2016_Student_Merg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tuan.anh\Desktop\IDELA\2016Data\2015_2016_Student_Merg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letuan.anh\Desktop\IDELA\2016Data\2015_2016_Student_Merge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tuan.anh\Desktop\IDELA\2016Data\2015_2016_Student_Merg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Administrator\Desktop\2016Data\2015_2016_Caregiver_Merge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Administrator\Desktop\2016Data\2015_2016_Caregiver_Merge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C:\Users\Administrator\Desktop\2016Data\2015_2016_Caregiver_Merg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tuan.anh\Desktop\IDELA\2016Data\2015_2016_Student_Merg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letuan.anh\Desktop\IDELA\2016Data\2015_2016_Student_Merg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tuan.anh\Desktop\IDELA\2016Data\2015_2016_Student_Merg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letuan.anh\Desktop\IDELA\2016Data\2015_2016_Student_Merge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letuan.anh\Desktop\IDELA\2016Data\2015_2016_Student_Merge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tuan.anh\Desktop\IDELA\2016Data\2015_2016_Student_Merg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letuan.anh\Desktop\IDELA\2016Data\2015_2016_Student_Merge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letuan.anh\Desktop\IDELA\2016Data\2015_2016_Student_Mer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IDELA!$F$5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IDELA!$E$6:$E$10</c:f>
              <c:strCache>
                <c:ptCount val="5"/>
                <c:pt idx="0">
                  <c:v>Motor Development ***</c:v>
                </c:pt>
                <c:pt idx="1">
                  <c:v>Emergent Literacy ***</c:v>
                </c:pt>
                <c:pt idx="2">
                  <c:v>Emergent Numeracy ***</c:v>
                </c:pt>
                <c:pt idx="3">
                  <c:v>Socio-emo. Dev. ***</c:v>
                </c:pt>
                <c:pt idx="4">
                  <c:v>IDELA ***</c:v>
                </c:pt>
              </c:strCache>
            </c:strRef>
          </c:cat>
          <c:val>
            <c:numRef>
              <c:f>IDELA!$F$6:$F$10</c:f>
              <c:numCache>
                <c:formatCode>0%</c:formatCode>
                <c:ptCount val="5"/>
                <c:pt idx="0">
                  <c:v>0.34750000000000003</c:v>
                </c:pt>
                <c:pt idx="1">
                  <c:v>0.16</c:v>
                </c:pt>
                <c:pt idx="2">
                  <c:v>0.38666666666666666</c:v>
                </c:pt>
                <c:pt idx="3">
                  <c:v>0.22599999999999998</c:v>
                </c:pt>
                <c:pt idx="4">
                  <c:v>0.28004166666666669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78-4382-BB9A-6720BD20F882}"/>
            </c:ext>
          </c:extLst>
        </c:ser>
        <c:ser>
          <c:idx val="1"/>
          <c:order val="1"/>
          <c:tx>
            <c:strRef>
              <c:f>IDELA!$G$5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IDELA!$E$6:$E$10</c:f>
              <c:strCache>
                <c:ptCount val="5"/>
                <c:pt idx="0">
                  <c:v>Motor Development ***</c:v>
                </c:pt>
                <c:pt idx="1">
                  <c:v>Emergent Literacy ***</c:v>
                </c:pt>
                <c:pt idx="2">
                  <c:v>Emergent Numeracy ***</c:v>
                </c:pt>
                <c:pt idx="3">
                  <c:v>Socio-emo. Dev. ***</c:v>
                </c:pt>
                <c:pt idx="4">
                  <c:v>IDELA ***</c:v>
                </c:pt>
              </c:strCache>
            </c:strRef>
          </c:cat>
          <c:val>
            <c:numRef>
              <c:f>IDELA!$G$6:$G$10</c:f>
              <c:numCache>
                <c:formatCode>0%</c:formatCode>
                <c:ptCount val="5"/>
                <c:pt idx="0">
                  <c:v>0.46250000000000002</c:v>
                </c:pt>
                <c:pt idx="1">
                  <c:v>0.255</c:v>
                </c:pt>
                <c:pt idx="2">
                  <c:v>0.47666666666666663</c:v>
                </c:pt>
                <c:pt idx="3">
                  <c:v>0.316</c:v>
                </c:pt>
                <c:pt idx="4">
                  <c:v>0.37754166666666666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78-4382-BB9A-6720BD20F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7"/>
        <c:axId val="305214912"/>
        <c:axId val="305211776"/>
      </c:barChart>
      <c:catAx>
        <c:axId val="30521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11776"/>
        <c:crosses val="autoZero"/>
        <c:auto val="0"/>
        <c:lblAlgn val="ctr"/>
        <c:lblOffset val="100"/>
        <c:noMultiLvlLbl val="0"/>
      </c:catAx>
      <c:valAx>
        <c:axId val="305211776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1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'Emergent Numeracy'!$G$44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'Emergent Numeracy'!$E$45:$F$58</c:f>
              <c:multiLvlStrCache>
                <c:ptCount val="14"/>
                <c:lvl>
                  <c:pt idx="0">
                    <c:v>Intervention</c:v>
                  </c:pt>
                  <c:pt idx="1">
                    <c:v>Comparison</c:v>
                  </c:pt>
                  <c:pt idx="2">
                    <c:v>Intervention</c:v>
                  </c:pt>
                  <c:pt idx="3">
                    <c:v>Comparison</c:v>
                  </c:pt>
                  <c:pt idx="4">
                    <c:v>Intervention</c:v>
                  </c:pt>
                  <c:pt idx="5">
                    <c:v>Comparison</c:v>
                  </c:pt>
                  <c:pt idx="6">
                    <c:v>Intervention</c:v>
                  </c:pt>
                  <c:pt idx="7">
                    <c:v>Comparison</c:v>
                  </c:pt>
                  <c:pt idx="8">
                    <c:v>Intervention</c:v>
                  </c:pt>
                  <c:pt idx="9">
                    <c:v>Comparison</c:v>
                  </c:pt>
                  <c:pt idx="10">
                    <c:v>Intervention</c:v>
                  </c:pt>
                  <c:pt idx="11">
                    <c:v>Comparison</c:v>
                  </c:pt>
                  <c:pt idx="12">
                    <c:v>Intervention</c:v>
                  </c:pt>
                  <c:pt idx="13">
                    <c:v>Comparison</c:v>
                  </c:pt>
                </c:lvl>
                <c:lvl>
                  <c:pt idx="0">
                    <c:v>One to one</c:v>
                  </c:pt>
                  <c:pt idx="2">
                    <c:v>Shape ID </c:v>
                  </c:pt>
                  <c:pt idx="4">
                    <c:v>Simple Operations </c:v>
                  </c:pt>
                  <c:pt idx="6">
                    <c:v>Sorting</c:v>
                  </c:pt>
                  <c:pt idx="8">
                    <c:v>Size/Length</c:v>
                  </c:pt>
                  <c:pt idx="10">
                    <c:v>Puzzle Completion</c:v>
                  </c:pt>
                  <c:pt idx="12">
                    <c:v>Total Emergent Numeracy </c:v>
                  </c:pt>
                </c:lvl>
              </c:multiLvlStrCache>
            </c:multiLvlStrRef>
          </c:cat>
          <c:val>
            <c:numRef>
              <c:f>'Emergent Numeracy'!$G$45:$G$58</c:f>
              <c:numCache>
                <c:formatCode>0%</c:formatCode>
                <c:ptCount val="14"/>
                <c:pt idx="0">
                  <c:v>0.25</c:v>
                </c:pt>
                <c:pt idx="1">
                  <c:v>0.32</c:v>
                </c:pt>
                <c:pt idx="2">
                  <c:v>0.37</c:v>
                </c:pt>
                <c:pt idx="3">
                  <c:v>0.52</c:v>
                </c:pt>
                <c:pt idx="4">
                  <c:v>0.4</c:v>
                </c:pt>
                <c:pt idx="5">
                  <c:v>0.48</c:v>
                </c:pt>
                <c:pt idx="6">
                  <c:v>0.36</c:v>
                </c:pt>
                <c:pt idx="7">
                  <c:v>0.41</c:v>
                </c:pt>
                <c:pt idx="8">
                  <c:v>0.71</c:v>
                </c:pt>
                <c:pt idx="9">
                  <c:v>0.8</c:v>
                </c:pt>
                <c:pt idx="10">
                  <c:v>0.23</c:v>
                </c:pt>
                <c:pt idx="11">
                  <c:v>0.18</c:v>
                </c:pt>
                <c:pt idx="12">
                  <c:v>0.38666666666666666</c:v>
                </c:pt>
                <c:pt idx="13">
                  <c:v>0.45166666666666672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B-43A1-8784-692855DAF687}"/>
            </c:ext>
          </c:extLst>
        </c:ser>
        <c:ser>
          <c:idx val="1"/>
          <c:order val="1"/>
          <c:tx>
            <c:strRef>
              <c:f>'Emergent Numeracy'!$H$44</c:f>
              <c:strCache>
                <c:ptCount val="1"/>
                <c:pt idx="0">
                  <c:v>Gain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'Emergent Numeracy'!$E$45:$F$58</c:f>
              <c:multiLvlStrCache>
                <c:ptCount val="14"/>
                <c:lvl>
                  <c:pt idx="0">
                    <c:v>Intervention</c:v>
                  </c:pt>
                  <c:pt idx="1">
                    <c:v>Comparison</c:v>
                  </c:pt>
                  <c:pt idx="2">
                    <c:v>Intervention</c:v>
                  </c:pt>
                  <c:pt idx="3">
                    <c:v>Comparison</c:v>
                  </c:pt>
                  <c:pt idx="4">
                    <c:v>Intervention</c:v>
                  </c:pt>
                  <c:pt idx="5">
                    <c:v>Comparison</c:v>
                  </c:pt>
                  <c:pt idx="6">
                    <c:v>Intervention</c:v>
                  </c:pt>
                  <c:pt idx="7">
                    <c:v>Comparison</c:v>
                  </c:pt>
                  <c:pt idx="8">
                    <c:v>Intervention</c:v>
                  </c:pt>
                  <c:pt idx="9">
                    <c:v>Comparison</c:v>
                  </c:pt>
                  <c:pt idx="10">
                    <c:v>Intervention</c:v>
                  </c:pt>
                  <c:pt idx="11">
                    <c:v>Comparison</c:v>
                  </c:pt>
                  <c:pt idx="12">
                    <c:v>Intervention</c:v>
                  </c:pt>
                  <c:pt idx="13">
                    <c:v>Comparison</c:v>
                  </c:pt>
                </c:lvl>
                <c:lvl>
                  <c:pt idx="0">
                    <c:v>One to one</c:v>
                  </c:pt>
                  <c:pt idx="2">
                    <c:v>Shape ID </c:v>
                  </c:pt>
                  <c:pt idx="4">
                    <c:v>Simple Operations </c:v>
                  </c:pt>
                  <c:pt idx="6">
                    <c:v>Sorting</c:v>
                  </c:pt>
                  <c:pt idx="8">
                    <c:v>Size/Length</c:v>
                  </c:pt>
                  <c:pt idx="10">
                    <c:v>Puzzle Completion</c:v>
                  </c:pt>
                  <c:pt idx="12">
                    <c:v>Total Emergent Numeracy </c:v>
                  </c:pt>
                </c:lvl>
              </c:multiLvlStrCache>
            </c:multiLvlStrRef>
          </c:cat>
          <c:val>
            <c:numRef>
              <c:f>'Emergent Numeracy'!$H$45:$H$58</c:f>
              <c:numCache>
                <c:formatCode>0%</c:formatCode>
                <c:ptCount val="14"/>
                <c:pt idx="0">
                  <c:v>0.09</c:v>
                </c:pt>
                <c:pt idx="1">
                  <c:v>0.02</c:v>
                </c:pt>
                <c:pt idx="2">
                  <c:v>0.15</c:v>
                </c:pt>
                <c:pt idx="3">
                  <c:v>0.04</c:v>
                </c:pt>
                <c:pt idx="4">
                  <c:v>0.14000000000000001</c:v>
                </c:pt>
                <c:pt idx="5">
                  <c:v>0.1</c:v>
                </c:pt>
                <c:pt idx="6">
                  <c:v>0.06</c:v>
                </c:pt>
                <c:pt idx="7">
                  <c:v>0.02</c:v>
                </c:pt>
                <c:pt idx="8">
                  <c:v>0.08</c:v>
                </c:pt>
                <c:pt idx="9">
                  <c:v>-0.02</c:v>
                </c:pt>
                <c:pt idx="10">
                  <c:v>0</c:v>
                </c:pt>
                <c:pt idx="11">
                  <c:v>0.1</c:v>
                </c:pt>
                <c:pt idx="12">
                  <c:v>8.666666666666667E-2</c:v>
                </c:pt>
                <c:pt idx="13">
                  <c:v>4.3333333333333335E-2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3B-43A1-8784-692855DAF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453614088"/>
        <c:axId val="453614872"/>
      </c:barChart>
      <c:catAx>
        <c:axId val="453614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614872"/>
        <c:crosses val="autoZero"/>
        <c:auto val="1"/>
        <c:lblAlgn val="ctr"/>
        <c:lblOffset val="100"/>
        <c:noMultiLvlLbl val="0"/>
      </c:catAx>
      <c:valAx>
        <c:axId val="453614872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614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'Socio-emotional Dev'!$F$4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'Socio-emotional Dev'!$E$5:$E$10</c:f>
              <c:strCache>
                <c:ptCount val="6"/>
                <c:pt idx="0">
                  <c:v>Self-Emotions**</c:v>
                </c:pt>
                <c:pt idx="1">
                  <c:v>Friends***</c:v>
                </c:pt>
                <c:pt idx="2">
                  <c:v>Empathy**</c:v>
                </c:pt>
                <c:pt idx="3">
                  <c:v>Conflict Resolution</c:v>
                </c:pt>
                <c:pt idx="4">
                  <c:v>Personal information***</c:v>
                </c:pt>
                <c:pt idx="5">
                  <c:v>Total Socio-Emotional Development ***</c:v>
                </c:pt>
              </c:strCache>
            </c:strRef>
          </c:cat>
          <c:val>
            <c:numRef>
              <c:f>'Socio-emotional Dev'!$F$5:$F$10</c:f>
              <c:numCache>
                <c:formatCode>0%</c:formatCode>
                <c:ptCount val="6"/>
                <c:pt idx="0">
                  <c:v>0.26</c:v>
                </c:pt>
                <c:pt idx="1">
                  <c:v>0.15</c:v>
                </c:pt>
                <c:pt idx="2">
                  <c:v>0.16</c:v>
                </c:pt>
                <c:pt idx="3">
                  <c:v>0.18</c:v>
                </c:pt>
                <c:pt idx="4">
                  <c:v>0.38</c:v>
                </c:pt>
                <c:pt idx="5">
                  <c:v>0.22599999999999998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B-4603-8B18-D0B7F85518E3}"/>
            </c:ext>
          </c:extLst>
        </c:ser>
        <c:ser>
          <c:idx val="1"/>
          <c:order val="1"/>
          <c:tx>
            <c:strRef>
              <c:f>'Socio-emotional Dev'!$G$4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'Socio-emotional Dev'!$E$5:$E$10</c:f>
              <c:strCache>
                <c:ptCount val="6"/>
                <c:pt idx="0">
                  <c:v>Self-Emotions**</c:v>
                </c:pt>
                <c:pt idx="1">
                  <c:v>Friends***</c:v>
                </c:pt>
                <c:pt idx="2">
                  <c:v>Empathy**</c:v>
                </c:pt>
                <c:pt idx="3">
                  <c:v>Conflict Resolution</c:v>
                </c:pt>
                <c:pt idx="4">
                  <c:v>Personal information***</c:v>
                </c:pt>
                <c:pt idx="5">
                  <c:v>Total Socio-Emotional Development ***</c:v>
                </c:pt>
              </c:strCache>
            </c:strRef>
          </c:cat>
          <c:val>
            <c:numRef>
              <c:f>'Socio-emotional Dev'!$G$5:$G$10</c:f>
              <c:numCache>
                <c:formatCode>0%</c:formatCode>
                <c:ptCount val="6"/>
                <c:pt idx="0">
                  <c:v>0.36</c:v>
                </c:pt>
                <c:pt idx="1">
                  <c:v>0.28000000000000003</c:v>
                </c:pt>
                <c:pt idx="2">
                  <c:v>0.25</c:v>
                </c:pt>
                <c:pt idx="3">
                  <c:v>0.17</c:v>
                </c:pt>
                <c:pt idx="4">
                  <c:v>0.52</c:v>
                </c:pt>
                <c:pt idx="5">
                  <c:v>0.316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DB-4603-8B18-D0B7F8551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7"/>
        <c:axId val="306866552"/>
        <c:axId val="306865768"/>
      </c:barChart>
      <c:catAx>
        <c:axId val="30686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865768"/>
        <c:crosses val="autoZero"/>
        <c:auto val="0"/>
        <c:lblAlgn val="ctr"/>
        <c:lblOffset val="100"/>
        <c:noMultiLvlLbl val="0"/>
      </c:catAx>
      <c:valAx>
        <c:axId val="306865768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866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'Socio-emotional Dev'!$G$33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'Socio-emotional Dev'!$E$34:$F$45</c:f>
              <c:multiLvlStrCache>
                <c:ptCount val="12"/>
                <c:lvl>
                  <c:pt idx="0">
                    <c:v>Intervention</c:v>
                  </c:pt>
                  <c:pt idx="1">
                    <c:v>Comparison</c:v>
                  </c:pt>
                  <c:pt idx="2">
                    <c:v>Intervention</c:v>
                  </c:pt>
                  <c:pt idx="3">
                    <c:v>Comparison</c:v>
                  </c:pt>
                  <c:pt idx="4">
                    <c:v>Intervention</c:v>
                  </c:pt>
                  <c:pt idx="5">
                    <c:v>Comparison</c:v>
                  </c:pt>
                  <c:pt idx="6">
                    <c:v>Intervention</c:v>
                  </c:pt>
                  <c:pt idx="7">
                    <c:v>Comparison</c:v>
                  </c:pt>
                  <c:pt idx="8">
                    <c:v>Intervention</c:v>
                  </c:pt>
                  <c:pt idx="9">
                    <c:v>Comparison</c:v>
                  </c:pt>
                  <c:pt idx="10">
                    <c:v>Intervention</c:v>
                  </c:pt>
                  <c:pt idx="11">
                    <c:v>Comparison</c:v>
                  </c:pt>
                </c:lvl>
                <c:lvl>
                  <c:pt idx="0">
                    <c:v>Self-Emotion</c:v>
                  </c:pt>
                  <c:pt idx="2">
                    <c:v>Friends</c:v>
                  </c:pt>
                  <c:pt idx="4">
                    <c:v>Empathy</c:v>
                  </c:pt>
                  <c:pt idx="6">
                    <c:v>Conflict Resolution</c:v>
                  </c:pt>
                  <c:pt idx="8">
                    <c:v>Personal information</c:v>
                  </c:pt>
                  <c:pt idx="10">
                    <c:v>Total Socio-Emo. Dev.</c:v>
                  </c:pt>
                </c:lvl>
              </c:multiLvlStrCache>
            </c:multiLvlStrRef>
          </c:cat>
          <c:val>
            <c:numRef>
              <c:f>'Socio-emotional Dev'!$G$34:$G$45</c:f>
              <c:numCache>
                <c:formatCode>0%</c:formatCode>
                <c:ptCount val="12"/>
                <c:pt idx="0">
                  <c:v>0.26</c:v>
                </c:pt>
                <c:pt idx="1">
                  <c:v>0.25</c:v>
                </c:pt>
                <c:pt idx="2">
                  <c:v>0.15</c:v>
                </c:pt>
                <c:pt idx="3">
                  <c:v>0.17</c:v>
                </c:pt>
                <c:pt idx="4">
                  <c:v>0.16</c:v>
                </c:pt>
                <c:pt idx="5">
                  <c:v>0.11</c:v>
                </c:pt>
                <c:pt idx="6">
                  <c:v>0.18</c:v>
                </c:pt>
                <c:pt idx="7">
                  <c:v>0.16</c:v>
                </c:pt>
                <c:pt idx="8">
                  <c:v>0.38</c:v>
                </c:pt>
                <c:pt idx="9">
                  <c:v>0.5</c:v>
                </c:pt>
                <c:pt idx="10">
                  <c:v>0.22599999999999998</c:v>
                </c:pt>
                <c:pt idx="11">
                  <c:v>0.23799999999999999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6-4463-A393-428379E55C77}"/>
            </c:ext>
          </c:extLst>
        </c:ser>
        <c:ser>
          <c:idx val="1"/>
          <c:order val="1"/>
          <c:tx>
            <c:strRef>
              <c:f>'Socio-emotional Dev'!$H$33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3.2580088898487972E-2"/>
                  <c:y val="-1.297423643553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728212406452698E-2"/>
                      <c:h val="3.93769097411997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06-4463-A393-428379E55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'Socio-emotional Dev'!$E$34:$F$45</c:f>
              <c:multiLvlStrCache>
                <c:ptCount val="12"/>
                <c:lvl>
                  <c:pt idx="0">
                    <c:v>Intervention</c:v>
                  </c:pt>
                  <c:pt idx="1">
                    <c:v>Comparison</c:v>
                  </c:pt>
                  <c:pt idx="2">
                    <c:v>Intervention</c:v>
                  </c:pt>
                  <c:pt idx="3">
                    <c:v>Comparison</c:v>
                  </c:pt>
                  <c:pt idx="4">
                    <c:v>Intervention</c:v>
                  </c:pt>
                  <c:pt idx="5">
                    <c:v>Comparison</c:v>
                  </c:pt>
                  <c:pt idx="6">
                    <c:v>Intervention</c:v>
                  </c:pt>
                  <c:pt idx="7">
                    <c:v>Comparison</c:v>
                  </c:pt>
                  <c:pt idx="8">
                    <c:v>Intervention</c:v>
                  </c:pt>
                  <c:pt idx="9">
                    <c:v>Comparison</c:v>
                  </c:pt>
                  <c:pt idx="10">
                    <c:v>Intervention</c:v>
                  </c:pt>
                  <c:pt idx="11">
                    <c:v>Comparison</c:v>
                  </c:pt>
                </c:lvl>
                <c:lvl>
                  <c:pt idx="0">
                    <c:v>Self-Emotion</c:v>
                  </c:pt>
                  <c:pt idx="2">
                    <c:v>Friends</c:v>
                  </c:pt>
                  <c:pt idx="4">
                    <c:v>Empathy</c:v>
                  </c:pt>
                  <c:pt idx="6">
                    <c:v>Conflict Resolution</c:v>
                  </c:pt>
                  <c:pt idx="8">
                    <c:v>Personal information</c:v>
                  </c:pt>
                  <c:pt idx="10">
                    <c:v>Total Socio-Emo. Dev.</c:v>
                  </c:pt>
                </c:lvl>
              </c:multiLvlStrCache>
            </c:multiLvlStrRef>
          </c:cat>
          <c:val>
            <c:numRef>
              <c:f>'Socio-emotional Dev'!$H$34:$H$45</c:f>
              <c:numCache>
                <c:formatCode>0%</c:formatCode>
                <c:ptCount val="12"/>
                <c:pt idx="0">
                  <c:v>0.1</c:v>
                </c:pt>
                <c:pt idx="1">
                  <c:v>0.12</c:v>
                </c:pt>
                <c:pt idx="2">
                  <c:v>0.13</c:v>
                </c:pt>
                <c:pt idx="3">
                  <c:v>0.11</c:v>
                </c:pt>
                <c:pt idx="4">
                  <c:v>0.09</c:v>
                </c:pt>
                <c:pt idx="5">
                  <c:v>0.14000000000000001</c:v>
                </c:pt>
                <c:pt idx="6">
                  <c:v>-0.01</c:v>
                </c:pt>
                <c:pt idx="7">
                  <c:v>0.03</c:v>
                </c:pt>
                <c:pt idx="8">
                  <c:v>0.14000000000000001</c:v>
                </c:pt>
                <c:pt idx="9">
                  <c:v>0.05</c:v>
                </c:pt>
                <c:pt idx="10">
                  <c:v>0.09</c:v>
                </c:pt>
                <c:pt idx="1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06-4463-A393-428379E55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00448072"/>
        <c:axId val="400443368"/>
      </c:barChart>
      <c:catAx>
        <c:axId val="400448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443368"/>
        <c:crosses val="autoZero"/>
        <c:auto val="1"/>
        <c:lblAlgn val="ctr"/>
        <c:lblOffset val="100"/>
        <c:noMultiLvlLbl val="0"/>
      </c:catAx>
      <c:valAx>
        <c:axId val="400443368"/>
        <c:scaling>
          <c:orientation val="minMax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448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HLE_Books!$E$4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HLE_Books!$D$5:$D$10</c:f>
              <c:strCache>
                <c:ptCount val="6"/>
                <c:pt idx="0">
                  <c:v>Coloring book **</c:v>
                </c:pt>
                <c:pt idx="1">
                  <c:v>Story book</c:v>
                </c:pt>
                <c:pt idx="2">
                  <c:v>Text book</c:v>
                </c:pt>
                <c:pt idx="3">
                  <c:v>Comic book</c:v>
                </c:pt>
                <c:pt idx="4">
                  <c:v>Magazine</c:v>
                </c:pt>
                <c:pt idx="5">
                  <c:v>Religious book</c:v>
                </c:pt>
              </c:strCache>
            </c:strRef>
          </c:cat>
          <c:val>
            <c:numRef>
              <c:f>HLE_Books!$E$5:$E$10</c:f>
              <c:numCache>
                <c:formatCode>0%</c:formatCode>
                <c:ptCount val="6"/>
                <c:pt idx="0">
                  <c:v>0.27</c:v>
                </c:pt>
                <c:pt idx="1">
                  <c:v>0.24</c:v>
                </c:pt>
                <c:pt idx="2">
                  <c:v>0.25</c:v>
                </c:pt>
                <c:pt idx="3">
                  <c:v>0.17</c:v>
                </c:pt>
                <c:pt idx="4">
                  <c:v>0.16</c:v>
                </c:pt>
                <c:pt idx="5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F-4CEC-B73E-95D69E41AB1E}"/>
            </c:ext>
          </c:extLst>
        </c:ser>
        <c:ser>
          <c:idx val="1"/>
          <c:order val="1"/>
          <c:tx>
            <c:strRef>
              <c:f>HLE_Books!$F$4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HLE_Books!$D$5:$D$10</c:f>
              <c:strCache>
                <c:ptCount val="6"/>
                <c:pt idx="0">
                  <c:v>Coloring book **</c:v>
                </c:pt>
                <c:pt idx="1">
                  <c:v>Story book</c:v>
                </c:pt>
                <c:pt idx="2">
                  <c:v>Text book</c:v>
                </c:pt>
                <c:pt idx="3">
                  <c:v>Comic book</c:v>
                </c:pt>
                <c:pt idx="4">
                  <c:v>Magazine</c:v>
                </c:pt>
                <c:pt idx="5">
                  <c:v>Religious book</c:v>
                </c:pt>
              </c:strCache>
            </c:strRef>
          </c:cat>
          <c:val>
            <c:numRef>
              <c:f>HLE_Books!$F$5:$F$10</c:f>
              <c:numCache>
                <c:formatCode>0%</c:formatCode>
                <c:ptCount val="6"/>
                <c:pt idx="0">
                  <c:v>0.45</c:v>
                </c:pt>
                <c:pt idx="1">
                  <c:v>0.38</c:v>
                </c:pt>
                <c:pt idx="2">
                  <c:v>0.34</c:v>
                </c:pt>
                <c:pt idx="3">
                  <c:v>0.18</c:v>
                </c:pt>
                <c:pt idx="4">
                  <c:v>0.15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F-4CEC-B73E-95D69E41A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7"/>
        <c:axId val="306864592"/>
        <c:axId val="306863024"/>
      </c:barChart>
      <c:catAx>
        <c:axId val="30686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863024"/>
        <c:crosses val="autoZero"/>
        <c:auto val="0"/>
        <c:lblAlgn val="ctr"/>
        <c:lblOffset val="100"/>
        <c:noMultiLvlLbl val="0"/>
      </c:catAx>
      <c:valAx>
        <c:axId val="306863024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864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HLE_Toys!$F$3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HLE_Toys!$E$4:$E$12</c:f>
              <c:strCache>
                <c:ptCount val="9"/>
                <c:pt idx="0">
                  <c:v>Drawing **</c:v>
                </c:pt>
                <c:pt idx="1">
                  <c:v>Outside objects</c:v>
                </c:pt>
                <c:pt idx="2">
                  <c:v>Store-bought</c:v>
                </c:pt>
                <c:pt idx="3">
                  <c:v>Numbers***</c:v>
                </c:pt>
                <c:pt idx="4">
                  <c:v>Hand-eye coordination</c:v>
                </c:pt>
                <c:pt idx="5">
                  <c:v>Homemade</c:v>
                </c:pt>
                <c:pt idx="6">
                  <c:v>Household objects</c:v>
                </c:pt>
                <c:pt idx="7">
                  <c:v>Shapes ***</c:v>
                </c:pt>
                <c:pt idx="8">
                  <c:v>Puzzle</c:v>
                </c:pt>
              </c:strCache>
            </c:strRef>
          </c:cat>
          <c:val>
            <c:numRef>
              <c:f>HLE_Toys!$F$4:$F$12</c:f>
              <c:numCache>
                <c:formatCode>0%</c:formatCode>
                <c:ptCount val="9"/>
                <c:pt idx="0">
                  <c:v>0.63</c:v>
                </c:pt>
                <c:pt idx="1">
                  <c:v>0.78</c:v>
                </c:pt>
                <c:pt idx="2">
                  <c:v>0.79</c:v>
                </c:pt>
                <c:pt idx="3">
                  <c:v>0.39</c:v>
                </c:pt>
                <c:pt idx="4">
                  <c:v>0.24</c:v>
                </c:pt>
                <c:pt idx="5">
                  <c:v>0.47</c:v>
                </c:pt>
                <c:pt idx="6">
                  <c:v>0.71</c:v>
                </c:pt>
                <c:pt idx="7">
                  <c:v>0.27</c:v>
                </c:pt>
                <c:pt idx="8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D-4A35-A36A-F887D5C3E687}"/>
            </c:ext>
          </c:extLst>
        </c:ser>
        <c:ser>
          <c:idx val="1"/>
          <c:order val="1"/>
          <c:tx>
            <c:strRef>
              <c:f>HLE_Toys!$G$3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HLE_Toys!$E$4:$E$12</c:f>
              <c:strCache>
                <c:ptCount val="9"/>
                <c:pt idx="0">
                  <c:v>Drawing **</c:v>
                </c:pt>
                <c:pt idx="1">
                  <c:v>Outside objects</c:v>
                </c:pt>
                <c:pt idx="2">
                  <c:v>Store-bought</c:v>
                </c:pt>
                <c:pt idx="3">
                  <c:v>Numbers***</c:v>
                </c:pt>
                <c:pt idx="4">
                  <c:v>Hand-eye coordination</c:v>
                </c:pt>
                <c:pt idx="5">
                  <c:v>Homemade</c:v>
                </c:pt>
                <c:pt idx="6">
                  <c:v>Household objects</c:v>
                </c:pt>
                <c:pt idx="7">
                  <c:v>Shapes ***</c:v>
                </c:pt>
                <c:pt idx="8">
                  <c:v>Puzzle</c:v>
                </c:pt>
              </c:strCache>
            </c:strRef>
          </c:cat>
          <c:val>
            <c:numRef>
              <c:f>HLE_Toys!$G$4:$G$12</c:f>
              <c:numCache>
                <c:formatCode>0%</c:formatCode>
                <c:ptCount val="9"/>
                <c:pt idx="0">
                  <c:v>0.79</c:v>
                </c:pt>
                <c:pt idx="1">
                  <c:v>0.77</c:v>
                </c:pt>
                <c:pt idx="2">
                  <c:v>0.79</c:v>
                </c:pt>
                <c:pt idx="3">
                  <c:v>0.57999999999999996</c:v>
                </c:pt>
                <c:pt idx="4">
                  <c:v>0.31</c:v>
                </c:pt>
                <c:pt idx="5">
                  <c:v>0.45</c:v>
                </c:pt>
                <c:pt idx="6">
                  <c:v>0.57999999999999996</c:v>
                </c:pt>
                <c:pt idx="7">
                  <c:v>0.46</c:v>
                </c:pt>
                <c:pt idx="8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FD-4A35-A36A-F887D5C3E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7"/>
        <c:axId val="306868120"/>
        <c:axId val="306865376"/>
      </c:barChart>
      <c:catAx>
        <c:axId val="306868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865376"/>
        <c:crosses val="autoZero"/>
        <c:auto val="0"/>
        <c:lblAlgn val="ctr"/>
        <c:lblOffset val="100"/>
        <c:noMultiLvlLbl val="0"/>
      </c:catAx>
      <c:valAx>
        <c:axId val="306865376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868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HLE_LearningActivities!$F$4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HLE_LearningActivities!$E$5:$E$12</c:f>
              <c:strCache>
                <c:ptCount val="8"/>
                <c:pt idx="0">
                  <c:v>Teach Numbers</c:v>
                </c:pt>
                <c:pt idx="1">
                  <c:v>Teach Letters</c:v>
                </c:pt>
                <c:pt idx="2">
                  <c:v>Takes child out</c:v>
                </c:pt>
                <c:pt idx="3">
                  <c:v>Sings</c:v>
                </c:pt>
                <c:pt idx="4">
                  <c:v>Plays with child</c:v>
                </c:pt>
                <c:pt idx="5">
                  <c:v>Teachs new things**</c:v>
                </c:pt>
                <c:pt idx="6">
                  <c:v>Tells stories***</c:v>
                </c:pt>
                <c:pt idx="7">
                  <c:v>Reads to child***</c:v>
                </c:pt>
              </c:strCache>
            </c:strRef>
          </c:cat>
          <c:val>
            <c:numRef>
              <c:f>HLE_LearningActivities!$F$5:$F$12</c:f>
              <c:numCache>
                <c:formatCode>0%</c:formatCode>
                <c:ptCount val="8"/>
                <c:pt idx="0">
                  <c:v>0.63</c:v>
                </c:pt>
                <c:pt idx="1">
                  <c:v>0.52</c:v>
                </c:pt>
                <c:pt idx="2">
                  <c:v>0.64</c:v>
                </c:pt>
                <c:pt idx="3">
                  <c:v>0.59</c:v>
                </c:pt>
                <c:pt idx="4">
                  <c:v>0.42</c:v>
                </c:pt>
                <c:pt idx="5">
                  <c:v>0.53</c:v>
                </c:pt>
                <c:pt idx="6">
                  <c:v>0.27</c:v>
                </c:pt>
                <c:pt idx="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C2-47FC-8B8C-BA15043B5686}"/>
            </c:ext>
          </c:extLst>
        </c:ser>
        <c:ser>
          <c:idx val="1"/>
          <c:order val="1"/>
          <c:tx>
            <c:strRef>
              <c:f>HLE_LearningActivities!$G$4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HLE_LearningActivities!$E$5:$E$12</c:f>
              <c:strCache>
                <c:ptCount val="8"/>
                <c:pt idx="0">
                  <c:v>Teach Numbers</c:v>
                </c:pt>
                <c:pt idx="1">
                  <c:v>Teach Letters</c:v>
                </c:pt>
                <c:pt idx="2">
                  <c:v>Takes child out</c:v>
                </c:pt>
                <c:pt idx="3">
                  <c:v>Sings</c:v>
                </c:pt>
                <c:pt idx="4">
                  <c:v>Plays with child</c:v>
                </c:pt>
                <c:pt idx="5">
                  <c:v>Teachs new things**</c:v>
                </c:pt>
                <c:pt idx="6">
                  <c:v>Tells stories***</c:v>
                </c:pt>
                <c:pt idx="7">
                  <c:v>Reads to child***</c:v>
                </c:pt>
              </c:strCache>
            </c:strRef>
          </c:cat>
          <c:val>
            <c:numRef>
              <c:f>HLE_LearningActivities!$G$5:$G$12</c:f>
              <c:numCache>
                <c:formatCode>0%</c:formatCode>
                <c:ptCount val="8"/>
                <c:pt idx="0">
                  <c:v>0.75</c:v>
                </c:pt>
                <c:pt idx="1">
                  <c:v>0.64</c:v>
                </c:pt>
                <c:pt idx="2">
                  <c:v>0.7</c:v>
                </c:pt>
                <c:pt idx="3">
                  <c:v>0.54</c:v>
                </c:pt>
                <c:pt idx="4">
                  <c:v>0.53</c:v>
                </c:pt>
                <c:pt idx="5">
                  <c:v>0.68</c:v>
                </c:pt>
                <c:pt idx="6">
                  <c:v>0.5</c:v>
                </c:pt>
                <c:pt idx="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C2-47FC-8B8C-BA15043B5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7"/>
        <c:axId val="306864984"/>
        <c:axId val="306864200"/>
      </c:barChart>
      <c:catAx>
        <c:axId val="30686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864200"/>
        <c:crosses val="autoZero"/>
        <c:auto val="0"/>
        <c:lblAlgn val="ctr"/>
        <c:lblOffset val="100"/>
        <c:noMultiLvlLbl val="0"/>
      </c:catAx>
      <c:valAx>
        <c:axId val="306864200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86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MotorDev!$E$3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MotorDev!$D$4:$D$8</c:f>
              <c:strCache>
                <c:ptCount val="5"/>
                <c:pt idx="0">
                  <c:v>Hopping**</c:v>
                </c:pt>
                <c:pt idx="1">
                  <c:v>Drawing human figure***</c:v>
                </c:pt>
                <c:pt idx="2">
                  <c:v>Folding paper</c:v>
                </c:pt>
                <c:pt idx="3">
                  <c:v>Copy triangle*</c:v>
                </c:pt>
                <c:pt idx="4">
                  <c:v>Total Motor Development***</c:v>
                </c:pt>
              </c:strCache>
            </c:strRef>
          </c:cat>
          <c:val>
            <c:numRef>
              <c:f>MotorDev!$E$4:$E$8</c:f>
              <c:numCache>
                <c:formatCode>0%</c:formatCode>
                <c:ptCount val="5"/>
                <c:pt idx="0">
                  <c:v>0.56999999999999995</c:v>
                </c:pt>
                <c:pt idx="1">
                  <c:v>0.15</c:v>
                </c:pt>
                <c:pt idx="2">
                  <c:v>0.4</c:v>
                </c:pt>
                <c:pt idx="3">
                  <c:v>0.27</c:v>
                </c:pt>
                <c:pt idx="4">
                  <c:v>0.34750000000000003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6-4293-8F9C-9876025CFC47}"/>
            </c:ext>
          </c:extLst>
        </c:ser>
        <c:ser>
          <c:idx val="1"/>
          <c:order val="1"/>
          <c:tx>
            <c:strRef>
              <c:f>MotorDev!$F$3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MotorDev!$D$4:$D$8</c:f>
              <c:strCache>
                <c:ptCount val="5"/>
                <c:pt idx="0">
                  <c:v>Hopping**</c:v>
                </c:pt>
                <c:pt idx="1">
                  <c:v>Drawing human figure***</c:v>
                </c:pt>
                <c:pt idx="2">
                  <c:v>Folding paper</c:v>
                </c:pt>
                <c:pt idx="3">
                  <c:v>Copy triangle*</c:v>
                </c:pt>
                <c:pt idx="4">
                  <c:v>Total Motor Development***</c:v>
                </c:pt>
              </c:strCache>
            </c:strRef>
          </c:cat>
          <c:val>
            <c:numRef>
              <c:f>MotorDev!$F$4:$F$8</c:f>
              <c:numCache>
                <c:formatCode>0%</c:formatCode>
                <c:ptCount val="5"/>
                <c:pt idx="0">
                  <c:v>0.7</c:v>
                </c:pt>
                <c:pt idx="1">
                  <c:v>0.28999999999999998</c:v>
                </c:pt>
                <c:pt idx="2">
                  <c:v>0.48</c:v>
                </c:pt>
                <c:pt idx="3">
                  <c:v>0.38</c:v>
                </c:pt>
                <c:pt idx="4">
                  <c:v>0.46250000000000002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66-4293-8F9C-9876025CF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7"/>
        <c:axId val="305212168"/>
        <c:axId val="305215696"/>
      </c:barChart>
      <c:catAx>
        <c:axId val="30521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15696"/>
        <c:crosses val="autoZero"/>
        <c:auto val="0"/>
        <c:lblAlgn val="ctr"/>
        <c:lblOffset val="100"/>
        <c:noMultiLvlLbl val="0"/>
      </c:catAx>
      <c:valAx>
        <c:axId val="305215696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12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MotorDev!$E$30</c:f>
              <c:strCache>
                <c:ptCount val="1"/>
                <c:pt idx="0">
                  <c:v>Intervention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MotorDev!$D$31:$D$35</c:f>
              <c:strCache>
                <c:ptCount val="5"/>
                <c:pt idx="0">
                  <c:v>Hopping</c:v>
                </c:pt>
                <c:pt idx="1">
                  <c:v>Drawing human figure</c:v>
                </c:pt>
                <c:pt idx="2">
                  <c:v>Folding paper</c:v>
                </c:pt>
                <c:pt idx="3">
                  <c:v>Copy triangle</c:v>
                </c:pt>
                <c:pt idx="4">
                  <c:v>Total Motor Development</c:v>
                </c:pt>
              </c:strCache>
            </c:strRef>
          </c:cat>
          <c:val>
            <c:numRef>
              <c:f>MotorDev!$E$31:$E$35</c:f>
              <c:numCache>
                <c:formatCode>0%</c:formatCode>
                <c:ptCount val="5"/>
                <c:pt idx="0">
                  <c:v>0.7</c:v>
                </c:pt>
                <c:pt idx="1">
                  <c:v>0.28999999999999998</c:v>
                </c:pt>
                <c:pt idx="2">
                  <c:v>0.48</c:v>
                </c:pt>
                <c:pt idx="3">
                  <c:v>0.38</c:v>
                </c:pt>
                <c:pt idx="4">
                  <c:v>0.46250000000000002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DB-42AA-88CA-BE6DB81CB30D}"/>
            </c:ext>
          </c:extLst>
        </c:ser>
        <c:ser>
          <c:idx val="1"/>
          <c:order val="1"/>
          <c:tx>
            <c:strRef>
              <c:f>MotorDev!$F$30</c:f>
              <c:strCache>
                <c:ptCount val="1"/>
                <c:pt idx="0">
                  <c:v>Comparison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MotorDev!$D$31:$D$35</c:f>
              <c:strCache>
                <c:ptCount val="5"/>
                <c:pt idx="0">
                  <c:v>Hopping</c:v>
                </c:pt>
                <c:pt idx="1">
                  <c:v>Drawing human figure</c:v>
                </c:pt>
                <c:pt idx="2">
                  <c:v>Folding paper</c:v>
                </c:pt>
                <c:pt idx="3">
                  <c:v>Copy triangle</c:v>
                </c:pt>
                <c:pt idx="4">
                  <c:v>Total Motor Development</c:v>
                </c:pt>
              </c:strCache>
            </c:strRef>
          </c:cat>
          <c:val>
            <c:numRef>
              <c:f>MotorDev!$F$31:$F$35</c:f>
              <c:numCache>
                <c:formatCode>0%</c:formatCode>
                <c:ptCount val="5"/>
                <c:pt idx="0">
                  <c:v>0.72</c:v>
                </c:pt>
                <c:pt idx="1">
                  <c:v>0.27</c:v>
                </c:pt>
                <c:pt idx="2">
                  <c:v>0.43</c:v>
                </c:pt>
                <c:pt idx="3">
                  <c:v>0.36</c:v>
                </c:pt>
                <c:pt idx="4">
                  <c:v>0.44499999999999995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DB-42AA-88CA-BE6DB81CB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7"/>
        <c:axId val="412535064"/>
        <c:axId val="412533496"/>
      </c:barChart>
      <c:catAx>
        <c:axId val="41253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533496"/>
        <c:crosses val="autoZero"/>
        <c:auto val="0"/>
        <c:lblAlgn val="ctr"/>
        <c:lblOffset val="100"/>
        <c:noMultiLvlLbl val="0"/>
      </c:catAx>
      <c:valAx>
        <c:axId val="412533496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535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MotorDev!$F$47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MotorDev!$D$50:$E$57</c:f>
              <c:multiLvlStrCache>
                <c:ptCount val="8"/>
                <c:lvl>
                  <c:pt idx="0">
                    <c:v>Intervention</c:v>
                  </c:pt>
                  <c:pt idx="1">
                    <c:v>Comparison</c:v>
                  </c:pt>
                  <c:pt idx="2">
                    <c:v>Intervention</c:v>
                  </c:pt>
                  <c:pt idx="3">
                    <c:v>Comparison</c:v>
                  </c:pt>
                  <c:pt idx="4">
                    <c:v>Intervention</c:v>
                  </c:pt>
                  <c:pt idx="5">
                    <c:v>Comparison</c:v>
                  </c:pt>
                  <c:pt idx="6">
                    <c:v>Intervention</c:v>
                  </c:pt>
                  <c:pt idx="7">
                    <c:v>Comparison</c:v>
                  </c:pt>
                </c:lvl>
                <c:lvl>
                  <c:pt idx="0">
                    <c:v>Folding paper</c:v>
                  </c:pt>
                  <c:pt idx="2">
                    <c:v>Drawing human figure</c:v>
                  </c:pt>
                  <c:pt idx="4">
                    <c:v>Copy triangle</c:v>
                  </c:pt>
                  <c:pt idx="6">
                    <c:v>Total Motor Development</c:v>
                  </c:pt>
                </c:lvl>
              </c:multiLvlStrCache>
            </c:multiLvlStrRef>
          </c:cat>
          <c:val>
            <c:numRef>
              <c:f>MotorDev!$F$50:$F$57</c:f>
              <c:numCache>
                <c:formatCode>0%</c:formatCode>
                <c:ptCount val="8"/>
                <c:pt idx="0">
                  <c:v>0.4</c:v>
                </c:pt>
                <c:pt idx="1">
                  <c:v>0.44</c:v>
                </c:pt>
                <c:pt idx="2">
                  <c:v>0.15</c:v>
                </c:pt>
                <c:pt idx="3">
                  <c:v>0.2</c:v>
                </c:pt>
                <c:pt idx="4">
                  <c:v>0.27</c:v>
                </c:pt>
                <c:pt idx="5">
                  <c:v>0.33</c:v>
                </c:pt>
                <c:pt idx="6">
                  <c:v>0.34750000000000003</c:v>
                </c:pt>
                <c:pt idx="7">
                  <c:v>0.39749999999999996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DB-4309-971A-2728130FE720}"/>
            </c:ext>
          </c:extLst>
        </c:ser>
        <c:ser>
          <c:idx val="1"/>
          <c:order val="1"/>
          <c:tx>
            <c:strRef>
              <c:f>MotorDev!$G$47</c:f>
              <c:strCache>
                <c:ptCount val="1"/>
                <c:pt idx="0">
                  <c:v>Gain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4.3504463122382361E-2"/>
                  <c:y val="1.34664861549737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F1030A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DB-4309-971A-2728130FE7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MotorDev!$D$50:$E$57</c:f>
              <c:multiLvlStrCache>
                <c:ptCount val="8"/>
                <c:lvl>
                  <c:pt idx="0">
                    <c:v>Intervention</c:v>
                  </c:pt>
                  <c:pt idx="1">
                    <c:v>Comparison</c:v>
                  </c:pt>
                  <c:pt idx="2">
                    <c:v>Intervention</c:v>
                  </c:pt>
                  <c:pt idx="3">
                    <c:v>Comparison</c:v>
                  </c:pt>
                  <c:pt idx="4">
                    <c:v>Intervention</c:v>
                  </c:pt>
                  <c:pt idx="5">
                    <c:v>Comparison</c:v>
                  </c:pt>
                  <c:pt idx="6">
                    <c:v>Intervention</c:v>
                  </c:pt>
                  <c:pt idx="7">
                    <c:v>Comparison</c:v>
                  </c:pt>
                </c:lvl>
                <c:lvl>
                  <c:pt idx="0">
                    <c:v>Folding paper</c:v>
                  </c:pt>
                  <c:pt idx="2">
                    <c:v>Drawing human figure</c:v>
                  </c:pt>
                  <c:pt idx="4">
                    <c:v>Copy triangle</c:v>
                  </c:pt>
                  <c:pt idx="6">
                    <c:v>Total Motor Development</c:v>
                  </c:pt>
                </c:lvl>
              </c:multiLvlStrCache>
            </c:multiLvlStrRef>
          </c:cat>
          <c:val>
            <c:numRef>
              <c:f>MotorDev!$G$50:$G$57</c:f>
              <c:numCache>
                <c:formatCode>0%</c:formatCode>
                <c:ptCount val="8"/>
                <c:pt idx="0">
                  <c:v>0.08</c:v>
                </c:pt>
                <c:pt idx="1">
                  <c:v>-0.01</c:v>
                </c:pt>
                <c:pt idx="2">
                  <c:v>0.14000000000000001</c:v>
                </c:pt>
                <c:pt idx="3">
                  <c:v>7.0000000000000007E-2</c:v>
                </c:pt>
                <c:pt idx="4">
                  <c:v>0.11</c:v>
                </c:pt>
                <c:pt idx="5">
                  <c:v>0.03</c:v>
                </c:pt>
                <c:pt idx="6">
                  <c:v>0.11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DB-4309-971A-2728130FE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42281576"/>
        <c:axId val="442284712"/>
      </c:barChart>
      <c:catAx>
        <c:axId val="4422815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284712"/>
        <c:crosses val="autoZero"/>
        <c:auto val="1"/>
        <c:lblAlgn val="ctr"/>
        <c:lblOffset val="100"/>
        <c:noMultiLvlLbl val="0"/>
      </c:catAx>
      <c:valAx>
        <c:axId val="442284712"/>
        <c:scaling>
          <c:orientation val="minMax"/>
          <c:max val="0.5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281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'Emergent Literacy'!$E$2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'Emergent Literacy'!$D$3:$D$9</c:f>
              <c:strCache>
                <c:ptCount val="7"/>
                <c:pt idx="0">
                  <c:v>Print awareness***</c:v>
                </c:pt>
                <c:pt idx="1">
                  <c:v>Letter ID</c:v>
                </c:pt>
                <c:pt idx="2">
                  <c:v>Expressive Vocabulary***</c:v>
                </c:pt>
                <c:pt idx="3">
                  <c:v>Oral Compr.***</c:v>
                </c:pt>
                <c:pt idx="4">
                  <c:v>First word sounds</c:v>
                </c:pt>
                <c:pt idx="5">
                  <c:v>Emergent Writing**</c:v>
                </c:pt>
                <c:pt idx="6">
                  <c:v>Total Emergent Literacy***</c:v>
                </c:pt>
              </c:strCache>
            </c:strRef>
          </c:cat>
          <c:val>
            <c:numRef>
              <c:f>'Emergent Literacy'!$E$3:$E$9</c:f>
              <c:numCache>
                <c:formatCode>0%</c:formatCode>
                <c:ptCount val="7"/>
                <c:pt idx="0">
                  <c:v>0.27</c:v>
                </c:pt>
                <c:pt idx="1">
                  <c:v>0.09</c:v>
                </c:pt>
                <c:pt idx="2">
                  <c:v>0.17</c:v>
                </c:pt>
                <c:pt idx="3">
                  <c:v>0.24</c:v>
                </c:pt>
                <c:pt idx="4">
                  <c:v>0.05</c:v>
                </c:pt>
                <c:pt idx="5">
                  <c:v>0.14000000000000001</c:v>
                </c:pt>
                <c:pt idx="6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D-4F30-9A61-04B8AD5CFD8A}"/>
            </c:ext>
          </c:extLst>
        </c:ser>
        <c:ser>
          <c:idx val="1"/>
          <c:order val="1"/>
          <c:tx>
            <c:strRef>
              <c:f>'Emergent Literacy'!$F$2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'Emergent Literacy'!$D$3:$D$9</c:f>
              <c:strCache>
                <c:ptCount val="7"/>
                <c:pt idx="0">
                  <c:v>Print awareness***</c:v>
                </c:pt>
                <c:pt idx="1">
                  <c:v>Letter ID</c:v>
                </c:pt>
                <c:pt idx="2">
                  <c:v>Expressive Vocabulary***</c:v>
                </c:pt>
                <c:pt idx="3">
                  <c:v>Oral Compr.***</c:v>
                </c:pt>
                <c:pt idx="4">
                  <c:v>First word sounds</c:v>
                </c:pt>
                <c:pt idx="5">
                  <c:v>Emergent Writing**</c:v>
                </c:pt>
                <c:pt idx="6">
                  <c:v>Total Emergent Literacy***</c:v>
                </c:pt>
              </c:strCache>
            </c:strRef>
          </c:cat>
          <c:val>
            <c:numRef>
              <c:f>'Emergent Literacy'!$F$3:$F$9</c:f>
              <c:numCache>
                <c:formatCode>0%</c:formatCode>
                <c:ptCount val="7"/>
                <c:pt idx="0">
                  <c:v>0.41</c:v>
                </c:pt>
                <c:pt idx="1">
                  <c:v>0.11</c:v>
                </c:pt>
                <c:pt idx="2">
                  <c:v>0.3</c:v>
                </c:pt>
                <c:pt idx="3">
                  <c:v>0.39</c:v>
                </c:pt>
                <c:pt idx="4">
                  <c:v>0.1</c:v>
                </c:pt>
                <c:pt idx="5">
                  <c:v>0.22</c:v>
                </c:pt>
                <c:pt idx="6">
                  <c:v>0.255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D-4F30-9A61-04B8AD5CF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7"/>
        <c:axId val="305211384"/>
        <c:axId val="305216088"/>
      </c:barChart>
      <c:catAx>
        <c:axId val="30521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16088"/>
        <c:crosses val="autoZero"/>
        <c:auto val="0"/>
        <c:lblAlgn val="ctr"/>
        <c:lblOffset val="100"/>
        <c:noMultiLvlLbl val="0"/>
      </c:catAx>
      <c:valAx>
        <c:axId val="305216088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11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'Emergent Literacy'!$E$30</c:f>
              <c:strCache>
                <c:ptCount val="1"/>
                <c:pt idx="0">
                  <c:v>Intervention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'Emergent Literacy'!$D$31:$D$37</c:f>
              <c:strCache>
                <c:ptCount val="7"/>
                <c:pt idx="0">
                  <c:v>Print awareness**</c:v>
                </c:pt>
                <c:pt idx="1">
                  <c:v>Letter ID</c:v>
                </c:pt>
                <c:pt idx="2">
                  <c:v>Expressive Vocabulary</c:v>
                </c:pt>
                <c:pt idx="3">
                  <c:v>Oral Compr.</c:v>
                </c:pt>
                <c:pt idx="4">
                  <c:v>First word sounds</c:v>
                </c:pt>
                <c:pt idx="5">
                  <c:v>Emergent Writing</c:v>
                </c:pt>
                <c:pt idx="6">
                  <c:v>Total Emergent Literacy*</c:v>
                </c:pt>
              </c:strCache>
            </c:strRef>
          </c:cat>
          <c:val>
            <c:numRef>
              <c:f>'Emergent Literacy'!$E$31:$E$37</c:f>
              <c:numCache>
                <c:formatCode>0%</c:formatCode>
                <c:ptCount val="7"/>
                <c:pt idx="0">
                  <c:v>0.41</c:v>
                </c:pt>
                <c:pt idx="1">
                  <c:v>0.11</c:v>
                </c:pt>
                <c:pt idx="2">
                  <c:v>0.3</c:v>
                </c:pt>
                <c:pt idx="3">
                  <c:v>0.39</c:v>
                </c:pt>
                <c:pt idx="4">
                  <c:v>0.1</c:v>
                </c:pt>
                <c:pt idx="5">
                  <c:v>0.22</c:v>
                </c:pt>
                <c:pt idx="6">
                  <c:v>0.255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5F-4956-B0F3-A912DF11A2FE}"/>
            </c:ext>
          </c:extLst>
        </c:ser>
        <c:ser>
          <c:idx val="1"/>
          <c:order val="1"/>
          <c:tx>
            <c:strRef>
              <c:f>'Emergent Literacy'!$F$30</c:f>
              <c:strCache>
                <c:ptCount val="1"/>
                <c:pt idx="0">
                  <c:v>Comparison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'Emergent Literacy'!$D$31:$D$37</c:f>
              <c:strCache>
                <c:ptCount val="7"/>
                <c:pt idx="0">
                  <c:v>Print awareness**</c:v>
                </c:pt>
                <c:pt idx="1">
                  <c:v>Letter ID</c:v>
                </c:pt>
                <c:pt idx="2">
                  <c:v>Expressive Vocabulary</c:v>
                </c:pt>
                <c:pt idx="3">
                  <c:v>Oral Compr.</c:v>
                </c:pt>
                <c:pt idx="4">
                  <c:v>First word sounds</c:v>
                </c:pt>
                <c:pt idx="5">
                  <c:v>Emergent Writing</c:v>
                </c:pt>
                <c:pt idx="6">
                  <c:v>Total Emergent Literacy*</c:v>
                </c:pt>
              </c:strCache>
            </c:strRef>
          </c:cat>
          <c:val>
            <c:numRef>
              <c:f>'Emergent Literacy'!$F$31:$F$37</c:f>
              <c:numCache>
                <c:formatCode>0%</c:formatCode>
                <c:ptCount val="7"/>
                <c:pt idx="0">
                  <c:v>0.31</c:v>
                </c:pt>
                <c:pt idx="1">
                  <c:v>7.0000000000000007E-2</c:v>
                </c:pt>
                <c:pt idx="2">
                  <c:v>0.3</c:v>
                </c:pt>
                <c:pt idx="3">
                  <c:v>0.37</c:v>
                </c:pt>
                <c:pt idx="4">
                  <c:v>0.06</c:v>
                </c:pt>
                <c:pt idx="5">
                  <c:v>0.2</c:v>
                </c:pt>
                <c:pt idx="6">
                  <c:v>0.2183333333333333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5F-4956-B0F3-A912DF11A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7"/>
        <c:axId val="441833880"/>
        <c:axId val="441839760"/>
      </c:barChart>
      <c:catAx>
        <c:axId val="441833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839760"/>
        <c:crosses val="autoZero"/>
        <c:auto val="0"/>
        <c:lblAlgn val="ctr"/>
        <c:lblOffset val="100"/>
        <c:noMultiLvlLbl val="0"/>
      </c:catAx>
      <c:valAx>
        <c:axId val="441839760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833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'Emergent Literacy'!$F$49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'Emergent Literacy'!$D$50:$E$63</c:f>
              <c:multiLvlStrCache>
                <c:ptCount val="14"/>
                <c:lvl>
                  <c:pt idx="0">
                    <c:v>Intervention</c:v>
                  </c:pt>
                  <c:pt idx="1">
                    <c:v>Comparison</c:v>
                  </c:pt>
                  <c:pt idx="2">
                    <c:v>Intervention</c:v>
                  </c:pt>
                  <c:pt idx="3">
                    <c:v>Comparison</c:v>
                  </c:pt>
                  <c:pt idx="4">
                    <c:v>Intervention</c:v>
                  </c:pt>
                  <c:pt idx="5">
                    <c:v>Comparison</c:v>
                  </c:pt>
                  <c:pt idx="6">
                    <c:v>Intervention</c:v>
                  </c:pt>
                  <c:pt idx="7">
                    <c:v>Comparison</c:v>
                  </c:pt>
                  <c:pt idx="8">
                    <c:v>Intervention</c:v>
                  </c:pt>
                  <c:pt idx="9">
                    <c:v>Comparison</c:v>
                  </c:pt>
                  <c:pt idx="10">
                    <c:v>Intervention</c:v>
                  </c:pt>
                  <c:pt idx="11">
                    <c:v>Comparison</c:v>
                  </c:pt>
                  <c:pt idx="12">
                    <c:v>Intervention</c:v>
                  </c:pt>
                  <c:pt idx="13">
                    <c:v>Comparison</c:v>
                  </c:pt>
                </c:lvl>
                <c:lvl>
                  <c:pt idx="0">
                    <c:v>Letter ID</c:v>
                  </c:pt>
                  <c:pt idx="2">
                    <c:v>Print awareness</c:v>
                  </c:pt>
                  <c:pt idx="4">
                    <c:v>Expressive Vocabulary</c:v>
                  </c:pt>
                  <c:pt idx="6">
                    <c:v>Oral Compr.</c:v>
                  </c:pt>
                  <c:pt idx="8">
                    <c:v>First word sounds</c:v>
                  </c:pt>
                  <c:pt idx="10">
                    <c:v>Emergent Writing</c:v>
                  </c:pt>
                  <c:pt idx="12">
                    <c:v>Total Emergent Literacy</c:v>
                  </c:pt>
                </c:lvl>
              </c:multiLvlStrCache>
            </c:multiLvlStrRef>
          </c:cat>
          <c:val>
            <c:numRef>
              <c:f>'Emergent Literacy'!$F$50:$F$63</c:f>
              <c:numCache>
                <c:formatCode>0%</c:formatCode>
                <c:ptCount val="14"/>
                <c:pt idx="0">
                  <c:v>0.09</c:v>
                </c:pt>
                <c:pt idx="1">
                  <c:v>0.13</c:v>
                </c:pt>
                <c:pt idx="2">
                  <c:v>0.27</c:v>
                </c:pt>
                <c:pt idx="3">
                  <c:v>0.3</c:v>
                </c:pt>
                <c:pt idx="4">
                  <c:v>0.17</c:v>
                </c:pt>
                <c:pt idx="5">
                  <c:v>0.22</c:v>
                </c:pt>
                <c:pt idx="6">
                  <c:v>0.24</c:v>
                </c:pt>
                <c:pt idx="7">
                  <c:v>0.37</c:v>
                </c:pt>
                <c:pt idx="8">
                  <c:v>0.05</c:v>
                </c:pt>
                <c:pt idx="9">
                  <c:v>0.08</c:v>
                </c:pt>
                <c:pt idx="10">
                  <c:v>0.14000000000000001</c:v>
                </c:pt>
                <c:pt idx="11">
                  <c:v>0.24</c:v>
                </c:pt>
                <c:pt idx="12">
                  <c:v>0.16</c:v>
                </c:pt>
                <c:pt idx="13">
                  <c:v>0.22333333333333336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78-4666-81ED-255EF810FFF3}"/>
            </c:ext>
          </c:extLst>
        </c:ser>
        <c:ser>
          <c:idx val="1"/>
          <c:order val="1"/>
          <c:tx>
            <c:strRef>
              <c:f>'Emergent Literacy'!$G$49</c:f>
              <c:strCache>
                <c:ptCount val="1"/>
                <c:pt idx="0">
                  <c:v>Gain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2435897435897408E-2"/>
                  <c:y val="7.7845418613227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78-4666-81ED-255EF810FFF3}"/>
                </c:ext>
              </c:extLst>
            </c:dLbl>
            <c:dLbl>
              <c:idx val="7"/>
              <c:layout>
                <c:manualLayout>
                  <c:x val="4.6474358974358976E-2"/>
                  <c:y val="-1.0379389148430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478-4666-81ED-255EF810FFF3}"/>
                </c:ext>
              </c:extLst>
            </c:dLbl>
            <c:dLbl>
              <c:idx val="11"/>
              <c:layout>
                <c:manualLayout>
                  <c:x val="-3.0448717948718066E-2"/>
                  <c:y val="-2.5948472871075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478-4666-81ED-255EF810FF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'Emergent Literacy'!$D$50:$E$63</c:f>
              <c:multiLvlStrCache>
                <c:ptCount val="14"/>
                <c:lvl>
                  <c:pt idx="0">
                    <c:v>Intervention</c:v>
                  </c:pt>
                  <c:pt idx="1">
                    <c:v>Comparison</c:v>
                  </c:pt>
                  <c:pt idx="2">
                    <c:v>Intervention</c:v>
                  </c:pt>
                  <c:pt idx="3">
                    <c:v>Comparison</c:v>
                  </c:pt>
                  <c:pt idx="4">
                    <c:v>Intervention</c:v>
                  </c:pt>
                  <c:pt idx="5">
                    <c:v>Comparison</c:v>
                  </c:pt>
                  <c:pt idx="6">
                    <c:v>Intervention</c:v>
                  </c:pt>
                  <c:pt idx="7">
                    <c:v>Comparison</c:v>
                  </c:pt>
                  <c:pt idx="8">
                    <c:v>Intervention</c:v>
                  </c:pt>
                  <c:pt idx="9">
                    <c:v>Comparison</c:v>
                  </c:pt>
                  <c:pt idx="10">
                    <c:v>Intervention</c:v>
                  </c:pt>
                  <c:pt idx="11">
                    <c:v>Comparison</c:v>
                  </c:pt>
                  <c:pt idx="12">
                    <c:v>Intervention</c:v>
                  </c:pt>
                  <c:pt idx="13">
                    <c:v>Comparison</c:v>
                  </c:pt>
                </c:lvl>
                <c:lvl>
                  <c:pt idx="0">
                    <c:v>Letter ID</c:v>
                  </c:pt>
                  <c:pt idx="2">
                    <c:v>Print awareness</c:v>
                  </c:pt>
                  <c:pt idx="4">
                    <c:v>Expressive Vocabulary</c:v>
                  </c:pt>
                  <c:pt idx="6">
                    <c:v>Oral Compr.</c:v>
                  </c:pt>
                  <c:pt idx="8">
                    <c:v>First word sounds</c:v>
                  </c:pt>
                  <c:pt idx="10">
                    <c:v>Emergent Writing</c:v>
                  </c:pt>
                  <c:pt idx="12">
                    <c:v>Total Emergent Literacy</c:v>
                  </c:pt>
                </c:lvl>
              </c:multiLvlStrCache>
            </c:multiLvlStrRef>
          </c:cat>
          <c:val>
            <c:numRef>
              <c:f>'Emergent Literacy'!$G$50:$G$63</c:f>
              <c:numCache>
                <c:formatCode>0%</c:formatCode>
                <c:ptCount val="14"/>
                <c:pt idx="0">
                  <c:v>0.02</c:v>
                </c:pt>
                <c:pt idx="1">
                  <c:v>-0.06</c:v>
                </c:pt>
                <c:pt idx="2">
                  <c:v>0.14000000000000001</c:v>
                </c:pt>
                <c:pt idx="3">
                  <c:v>0.01</c:v>
                </c:pt>
                <c:pt idx="4">
                  <c:v>0.13</c:v>
                </c:pt>
                <c:pt idx="5">
                  <c:v>0.08</c:v>
                </c:pt>
                <c:pt idx="6">
                  <c:v>0.15</c:v>
                </c:pt>
                <c:pt idx="7">
                  <c:v>0</c:v>
                </c:pt>
                <c:pt idx="8">
                  <c:v>0.05</c:v>
                </c:pt>
                <c:pt idx="9">
                  <c:v>0.02</c:v>
                </c:pt>
                <c:pt idx="10">
                  <c:v>0.08</c:v>
                </c:pt>
                <c:pt idx="11">
                  <c:v>-0.04</c:v>
                </c:pt>
                <c:pt idx="12">
                  <c:v>9.5000000000000015E-2</c:v>
                </c:pt>
                <c:pt idx="13">
                  <c:v>1.666666666666667E-3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78-4666-81ED-255EF810F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53615656"/>
        <c:axId val="453613304"/>
      </c:barChart>
      <c:catAx>
        <c:axId val="453615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613304"/>
        <c:crosses val="autoZero"/>
        <c:auto val="1"/>
        <c:lblAlgn val="ctr"/>
        <c:lblOffset val="100"/>
        <c:noMultiLvlLbl val="0"/>
      </c:catAx>
      <c:valAx>
        <c:axId val="453613304"/>
        <c:scaling>
          <c:orientation val="minMax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615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'Emergent Numeracy'!$F$3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'Emergent Numeracy'!$E$4:$E$10</c:f>
              <c:strCache>
                <c:ptCount val="7"/>
                <c:pt idx="0">
                  <c:v>One to one**</c:v>
                </c:pt>
                <c:pt idx="1">
                  <c:v>Shape ID ***</c:v>
                </c:pt>
                <c:pt idx="2">
                  <c:v>Simple Operations **</c:v>
                </c:pt>
                <c:pt idx="3">
                  <c:v>Sorting</c:v>
                </c:pt>
                <c:pt idx="4">
                  <c:v>Size/Length</c:v>
                </c:pt>
                <c:pt idx="5">
                  <c:v>Puzzle Completion</c:v>
                </c:pt>
                <c:pt idx="6">
                  <c:v>Total Emergent Numeracy ***</c:v>
                </c:pt>
              </c:strCache>
            </c:strRef>
          </c:cat>
          <c:val>
            <c:numRef>
              <c:f>'Emergent Numeracy'!$F$4:$F$10</c:f>
              <c:numCache>
                <c:formatCode>0%</c:formatCode>
                <c:ptCount val="7"/>
                <c:pt idx="0">
                  <c:v>0.25</c:v>
                </c:pt>
                <c:pt idx="1">
                  <c:v>0.37</c:v>
                </c:pt>
                <c:pt idx="2">
                  <c:v>0.4</c:v>
                </c:pt>
                <c:pt idx="3">
                  <c:v>0.36</c:v>
                </c:pt>
                <c:pt idx="4">
                  <c:v>0.71</c:v>
                </c:pt>
                <c:pt idx="5">
                  <c:v>0.23</c:v>
                </c:pt>
                <c:pt idx="6">
                  <c:v>0.38666666666666666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33-4AC6-BC7B-64F797B49A5D}"/>
            </c:ext>
          </c:extLst>
        </c:ser>
        <c:ser>
          <c:idx val="1"/>
          <c:order val="1"/>
          <c:tx>
            <c:strRef>
              <c:f>'Emergent Numeracy'!$G$3</c:f>
              <c:strCache>
                <c:ptCount val="1"/>
                <c:pt idx="0">
                  <c:v>Endline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'Emergent Numeracy'!$E$4:$E$10</c:f>
              <c:strCache>
                <c:ptCount val="7"/>
                <c:pt idx="0">
                  <c:v>One to one**</c:v>
                </c:pt>
                <c:pt idx="1">
                  <c:v>Shape ID ***</c:v>
                </c:pt>
                <c:pt idx="2">
                  <c:v>Simple Operations **</c:v>
                </c:pt>
                <c:pt idx="3">
                  <c:v>Sorting</c:v>
                </c:pt>
                <c:pt idx="4">
                  <c:v>Size/Length</c:v>
                </c:pt>
                <c:pt idx="5">
                  <c:v>Puzzle Completion</c:v>
                </c:pt>
                <c:pt idx="6">
                  <c:v>Total Emergent Numeracy ***</c:v>
                </c:pt>
              </c:strCache>
            </c:strRef>
          </c:cat>
          <c:val>
            <c:numRef>
              <c:f>'Emergent Numeracy'!$G$4:$G$10</c:f>
              <c:numCache>
                <c:formatCode>0%</c:formatCode>
                <c:ptCount val="7"/>
                <c:pt idx="0">
                  <c:v>0.36</c:v>
                </c:pt>
                <c:pt idx="1">
                  <c:v>0.52</c:v>
                </c:pt>
                <c:pt idx="2">
                  <c:v>0.54</c:v>
                </c:pt>
                <c:pt idx="3">
                  <c:v>0.42</c:v>
                </c:pt>
                <c:pt idx="4">
                  <c:v>0.79</c:v>
                </c:pt>
                <c:pt idx="5">
                  <c:v>0.23</c:v>
                </c:pt>
                <c:pt idx="6">
                  <c:v>0.47666666666666663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33-4AC6-BC7B-64F797B49A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7"/>
        <c:axId val="305216872"/>
        <c:axId val="305217264"/>
      </c:barChart>
      <c:catAx>
        <c:axId val="305216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17264"/>
        <c:crosses val="autoZero"/>
        <c:auto val="0"/>
        <c:lblAlgn val="ctr"/>
        <c:lblOffset val="100"/>
        <c:noMultiLvlLbl val="0"/>
      </c:catAx>
      <c:valAx>
        <c:axId val="305217264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16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'Emergent Numeracy'!$F$28</c:f>
              <c:strCache>
                <c:ptCount val="1"/>
                <c:pt idx="0">
                  <c:v>Intervention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'Emergent Numeracy'!$E$29:$E$35</c:f>
              <c:strCache>
                <c:ptCount val="7"/>
                <c:pt idx="0">
                  <c:v>One to one</c:v>
                </c:pt>
                <c:pt idx="1">
                  <c:v>Shape ID </c:v>
                </c:pt>
                <c:pt idx="2">
                  <c:v>Simple Operations </c:v>
                </c:pt>
                <c:pt idx="3">
                  <c:v>Sorting</c:v>
                </c:pt>
                <c:pt idx="4">
                  <c:v>Size/Length</c:v>
                </c:pt>
                <c:pt idx="5">
                  <c:v>Puzzle Completion</c:v>
                </c:pt>
                <c:pt idx="6">
                  <c:v>Total Emergent Numeracy </c:v>
                </c:pt>
              </c:strCache>
            </c:strRef>
          </c:cat>
          <c:val>
            <c:numRef>
              <c:f>'Emergent Numeracy'!$F$29:$F$35</c:f>
              <c:numCache>
                <c:formatCode>0%</c:formatCode>
                <c:ptCount val="7"/>
                <c:pt idx="0">
                  <c:v>0.36</c:v>
                </c:pt>
                <c:pt idx="1">
                  <c:v>0.52</c:v>
                </c:pt>
                <c:pt idx="2">
                  <c:v>0.54</c:v>
                </c:pt>
                <c:pt idx="3">
                  <c:v>0.42</c:v>
                </c:pt>
                <c:pt idx="4">
                  <c:v>0.79</c:v>
                </c:pt>
                <c:pt idx="5">
                  <c:v>0.23</c:v>
                </c:pt>
                <c:pt idx="6">
                  <c:v>0.47666666666666663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5-425D-A696-EB81ACA43F54}"/>
            </c:ext>
          </c:extLst>
        </c:ser>
        <c:ser>
          <c:idx val="1"/>
          <c:order val="1"/>
          <c:tx>
            <c:strRef>
              <c:f>'Emergent Numeracy'!$G$28</c:f>
              <c:strCache>
                <c:ptCount val="1"/>
                <c:pt idx="0">
                  <c:v>Comparison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'Emergent Numeracy'!$E$29:$E$35</c:f>
              <c:strCache>
                <c:ptCount val="7"/>
                <c:pt idx="0">
                  <c:v>One to one</c:v>
                </c:pt>
                <c:pt idx="1">
                  <c:v>Shape ID </c:v>
                </c:pt>
                <c:pt idx="2">
                  <c:v>Simple Operations </c:v>
                </c:pt>
                <c:pt idx="3">
                  <c:v>Sorting</c:v>
                </c:pt>
                <c:pt idx="4">
                  <c:v>Size/Length</c:v>
                </c:pt>
                <c:pt idx="5">
                  <c:v>Puzzle Completion</c:v>
                </c:pt>
                <c:pt idx="6">
                  <c:v>Total Emergent Numeracy </c:v>
                </c:pt>
              </c:strCache>
            </c:strRef>
          </c:cat>
          <c:val>
            <c:numRef>
              <c:f>'Emergent Numeracy'!$G$29:$G$35</c:f>
              <c:numCache>
                <c:formatCode>0%</c:formatCode>
                <c:ptCount val="7"/>
                <c:pt idx="0">
                  <c:v>0.34</c:v>
                </c:pt>
                <c:pt idx="1">
                  <c:v>0.56000000000000005</c:v>
                </c:pt>
                <c:pt idx="2">
                  <c:v>0.57999999999999996</c:v>
                </c:pt>
                <c:pt idx="3">
                  <c:v>0.43</c:v>
                </c:pt>
                <c:pt idx="4">
                  <c:v>0.78</c:v>
                </c:pt>
                <c:pt idx="5">
                  <c:v>0.28000000000000003</c:v>
                </c:pt>
                <c:pt idx="6">
                  <c:v>0.49499999999999994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85-425D-A696-EB81ACA43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7"/>
        <c:axId val="331663904"/>
        <c:axId val="331664296"/>
      </c:barChart>
      <c:catAx>
        <c:axId val="33166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664296"/>
        <c:crosses val="autoZero"/>
        <c:auto val="0"/>
        <c:lblAlgn val="ctr"/>
        <c:lblOffset val="100"/>
        <c:noMultiLvlLbl val="0"/>
      </c:catAx>
      <c:valAx>
        <c:axId val="331664296"/>
        <c:scaling>
          <c:orientation val="minMax"/>
          <c:max val="1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66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6-11-07T12:27:07.423" idx="3">
    <p:pos x="10" y="10"/>
    <p:text>Hello there, any advices to improve "Conflict Resolution" skill?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6-11-07T12:27:07.423" idx="3">
    <p:pos x="10" y="10"/>
    <p:text>Hello there, any advices to improve "Conflict Resolution" skill?</p:text>
    <p:extLst>
      <p:ext uri="{C676402C-5697-4E1C-873F-D02D1690AC5C}">
        <p15:threadingInfo xmlns:p15="http://schemas.microsoft.com/office/powerpoint/2012/main" timeZoneBias="-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D6A37-291F-4E46-BB73-3B99CE15355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6E366-02D8-9240-8F65-12E2F8F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99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CCD24-79A0-1B45-AEA8-F931F4D6188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FFF08-BA74-3E4E-B67B-CFCBDE5D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38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70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54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67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92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66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69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18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81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28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challenges with first word</a:t>
            </a:r>
            <a:r>
              <a:rPr lang="en-US" baseline="0" dirty="0" smtClean="0"/>
              <a:t> sounds (as VN), that explains the low scores in first word sounds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87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8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6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889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35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179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451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2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35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01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05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18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52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1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FFF08-BA74-3E4E-B67B-CFCBDE5D98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8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532" y="303652"/>
            <a:ext cx="2017673" cy="4123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5148" y="866775"/>
            <a:ext cx="8075613" cy="1197787"/>
          </a:xfrm>
        </p:spPr>
        <p:txBody>
          <a:bodyPr anchor="t">
            <a:normAutofit/>
          </a:bodyPr>
          <a:lstStyle>
            <a:lvl1pPr>
              <a:lnSpc>
                <a:spcPct val="95000"/>
              </a:lnSpc>
              <a:defRPr sz="4800" b="0" i="0" cap="none"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50813" y="2213627"/>
            <a:ext cx="8829675" cy="449421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1"/>
          </p:nvPr>
        </p:nvSpPr>
        <p:spPr>
          <a:xfrm>
            <a:off x="7223650" y="344650"/>
            <a:ext cx="1581319" cy="365125"/>
          </a:xfrm>
        </p:spPr>
        <p:txBody>
          <a:bodyPr/>
          <a:lstStyle>
            <a:lvl1pPr algn="r">
              <a:defRPr/>
            </a:lvl1pPr>
          </a:lstStyle>
          <a:p>
            <a:fld id="{3CBC9017-C1BE-4943-B174-9F29195C743D}" type="datetime1">
              <a:rPr lang="en-US" smtClean="0"/>
              <a:t>4/26/2017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6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71574"/>
            <a:ext cx="9144000" cy="568642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47638" y="147638"/>
            <a:ext cx="8832850" cy="671036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0C99-6E1B-40AA-AC12-B307E67022A8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8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30713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84BB-8221-42E2-A5FB-28C7D095F31B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910667" y="4233416"/>
            <a:ext cx="2253884" cy="625148"/>
          </a:xfrm>
        </p:spPr>
        <p:txBody>
          <a:bodyPr/>
          <a:lstStyle>
            <a:lvl1pPr>
              <a:defRPr>
                <a:solidFill>
                  <a:srgbClr val="222221"/>
                </a:solidFill>
                <a:latin typeface="Gill Sans Infant Std" pitchFamily="34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3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Thank_you_STC_logo_locku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2617" y="2113411"/>
            <a:ext cx="4355592" cy="202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05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ve the Childre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442676" y="2370672"/>
            <a:ext cx="6255472" cy="1583233"/>
          </a:xfrm>
          <a:prstGeom prst="roundRect">
            <a:avLst>
              <a:gd name="adj" fmla="val 8552"/>
            </a:avLst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3200" b="1" i="0" dirty="0">
              <a:solidFill>
                <a:srgbClr val="222221"/>
              </a:solidFill>
              <a:latin typeface="TradeGothic LT CondEighteen"/>
              <a:cs typeface="TradeGothic LT CondEighteen"/>
            </a:endParaRPr>
          </a:p>
        </p:txBody>
      </p:sp>
      <p:pic>
        <p:nvPicPr>
          <p:cNvPr id="13" name="Picture 12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4139" y="2562159"/>
            <a:ext cx="5872546" cy="120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87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0" y="0"/>
            <a:ext cx="9144000" cy="1172308"/>
          </a:xfrm>
          <a:prstGeom prst="rect">
            <a:avLst/>
          </a:prstGeom>
          <a:gradFill>
            <a:gsLst>
              <a:gs pos="40000">
                <a:srgbClr val="FA0007"/>
              </a:gs>
              <a:gs pos="100000">
                <a:srgbClr val="761706"/>
              </a:gs>
            </a:gsLst>
            <a:lin ang="189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156308" y="149794"/>
            <a:ext cx="8824871" cy="108113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4" name="image1.png" descr="Save_the_Children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7660" y="6425701"/>
            <a:ext cx="1861367" cy="380443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 flipH="1">
            <a:off x="2466405" y="6432215"/>
            <a:ext cx="6514" cy="365126"/>
          </a:xfrm>
          <a:prstGeom prst="line">
            <a:avLst/>
          </a:prstGeom>
          <a:ln w="12700">
            <a:solidFill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 flipH="1">
            <a:off x="6390373" y="6432215"/>
            <a:ext cx="6514" cy="365126"/>
          </a:xfrm>
          <a:prstGeom prst="line">
            <a:avLst/>
          </a:prstGeom>
          <a:ln w="12700">
            <a:solidFill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27" name="image2.png" descr="Underscore_lin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4635" y="1124217"/>
            <a:ext cx="8305801" cy="57913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424634" y="0"/>
            <a:ext cx="8282641" cy="9128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00" b="1">
                <a:solidFill>
                  <a:srgbClr val="000000"/>
                </a:solidFill>
                <a:latin typeface="Gill Sans Infant Std"/>
                <a:ea typeface="Gill Sans Infant Std"/>
                <a:cs typeface="Gill Sans Infant Std"/>
                <a:sym typeface="Gill Sans Infant Std"/>
              </a:defRPr>
            </a:lvl1pPr>
          </a:lstStyle>
          <a:p>
            <a:pPr lvl="0">
              <a:defRPr sz="1800" b="0"/>
            </a:pPr>
            <a:r>
              <a:rPr sz="2500" b="1"/>
              <a:t>Title Text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DA291C"/>
                </a:solidFill>
              </a:defRPr>
            </a:lvl1pPr>
            <a:lvl2pPr marL="0" indent="0">
              <a:buSzTx/>
              <a:buNone/>
              <a:defRPr b="1">
                <a:solidFill>
                  <a:srgbClr val="DA291C"/>
                </a:solidFill>
              </a:defRPr>
            </a:lvl2pPr>
            <a:lvl3pPr marL="342900" indent="-342900">
              <a:defRPr b="1">
                <a:solidFill>
                  <a:srgbClr val="DA291C"/>
                </a:solidFill>
              </a:defRPr>
            </a:lvl3pPr>
            <a:lvl4pPr marL="646967" indent="-380267">
              <a:buChar char="–"/>
              <a:defRPr b="1">
                <a:solidFill>
                  <a:srgbClr val="DA291C"/>
                </a:solidFill>
              </a:defRPr>
            </a:lvl4pPr>
            <a:lvl5pPr marL="941387" indent="-400050">
              <a:defRPr b="1">
                <a:solidFill>
                  <a:srgbClr val="DA291C"/>
                </a:solidFill>
              </a:defRPr>
            </a:lvl5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DA291C"/>
                </a:solidFill>
              </a:rPr>
              <a:t>Body Level One</a:t>
            </a:r>
          </a:p>
          <a:p>
            <a:pPr lvl="1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DA291C"/>
                </a:solidFill>
              </a:rPr>
              <a:t>Body Level Two</a:t>
            </a:r>
          </a:p>
          <a:p>
            <a:pPr lvl="2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DA291C"/>
                </a:solidFill>
              </a:rPr>
              <a:t>Body Level Three</a:t>
            </a:r>
          </a:p>
          <a:p>
            <a:pPr lvl="3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DA291C"/>
                </a:solidFill>
              </a:rPr>
              <a:t>Body Level Four</a:t>
            </a:r>
          </a:p>
          <a:p>
            <a:pPr lvl="4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DA291C"/>
                </a:solidFill>
              </a:rPr>
              <a:t>Body Level Five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xfrm>
            <a:off x="8030309" y="6501661"/>
            <a:ext cx="773724" cy="24384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24017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0BBF-CB6B-487F-A3D4-670B676FD7E5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0" y="0"/>
            <a:ext cx="4572000" cy="630713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70768" y="1171576"/>
            <a:ext cx="3243019" cy="1219798"/>
          </a:xfrm>
        </p:spPr>
        <p:txBody>
          <a:bodyPr anchor="t">
            <a:normAutofit/>
          </a:bodyPr>
          <a:lstStyle>
            <a:lvl1pPr algn="l">
              <a:lnSpc>
                <a:spcPct val="95000"/>
              </a:lnSpc>
              <a:defRPr sz="3200" b="0" i="0" cap="none">
                <a:solidFill>
                  <a:schemeClr val="bg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0767" y="2395663"/>
            <a:ext cx="3243020" cy="2684219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rgbClr val="FFFFFF"/>
                </a:solidFill>
                <a:latin typeface="Gill Sans Infant Std"/>
                <a:cs typeface="Gill Sans Infant Std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1588" indent="0"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None/>
              <a:defRPr sz="1800">
                <a:solidFill>
                  <a:srgbClr val="FFFFFF"/>
                </a:solidFill>
              </a:defRPr>
            </a:lvl4pPr>
            <a:lvl5pPr marL="0" indent="0">
              <a:buNone/>
              <a:defRPr sz="1800">
                <a:solidFill>
                  <a:srgbClr val="FFFFFF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55738"/>
            <a:ext cx="5002416" cy="598585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2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BD84-221E-4D7D-9B1B-9939FC3EE943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763" y="310836"/>
            <a:ext cx="8282643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8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5738" y="2200274"/>
            <a:ext cx="8824750" cy="410686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4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47638" y="1171574"/>
            <a:ext cx="8832850" cy="51355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634" y="202994"/>
            <a:ext cx="8282640" cy="787605"/>
          </a:xfrm>
        </p:spPr>
        <p:txBody>
          <a:bodyPr>
            <a:noAutofit/>
          </a:bodyPr>
          <a:lstStyle>
            <a:lvl1pPr>
              <a:defRPr sz="4800" b="0" i="0" cap="none">
                <a:solidFill>
                  <a:schemeClr val="bg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47" y="1600200"/>
            <a:ext cx="8276127" cy="4547903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266700" indent="-266700">
              <a:buClr>
                <a:schemeClr val="tx2"/>
              </a:buClr>
              <a:buFont typeface="Arial"/>
              <a:buChar char="•"/>
              <a:defRPr sz="1800"/>
            </a:lvl2pPr>
            <a:lvl3pPr marL="266700" indent="-266700">
              <a:defRPr sz="1800"/>
            </a:lvl3pPr>
            <a:lvl4pPr marL="266700" indent="-266700">
              <a:buClr>
                <a:schemeClr val="tx2"/>
              </a:buClr>
              <a:buFont typeface="Arial"/>
              <a:buChar char="•"/>
              <a:defRPr sz="1800"/>
            </a:lvl4pPr>
            <a:lvl5pPr marL="266700" indent="-26670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4656-EA9B-4A18-92B4-FBCCE42006FF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93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25BD-4155-4DA7-AA5A-51A8E7B5CE7C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  <a:lvl6pPr marL="1588" indent="0">
              <a:buNone/>
              <a:defRPr sz="2500" b="0" i="0">
                <a:latin typeface="Gill Sans Infant MT"/>
                <a:cs typeface="Gill Sans Infant MT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637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x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47" y="1600200"/>
            <a:ext cx="3997571" cy="4706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4658-0683-4348-A8C0-1B9523131A3A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709703" y="1600200"/>
            <a:ext cx="3997571" cy="4706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B986-B7D0-4E90-B05A-5790D10BA277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62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4BB8-56B7-46E9-A528-0004253EDD20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45179" y="1081128"/>
            <a:ext cx="8458854" cy="18235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59DC-4219-4343-BC89-4273271C7D69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45179" y="1081128"/>
            <a:ext cx="8458854" cy="18235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7637" y="147638"/>
            <a:ext cx="8837613" cy="61595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7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4634" y="202995"/>
            <a:ext cx="8282640" cy="5069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147" y="1600200"/>
            <a:ext cx="8276127" cy="47069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8991" y="6441019"/>
            <a:ext cx="1581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fld id="{40A87897-22FA-4903-A08A-15957EF43903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5022" y="6441019"/>
            <a:ext cx="382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0310" y="6441019"/>
            <a:ext cx="773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fld id="{C3FDE51E-0052-334C-A4B2-C567FE9F32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ave_the_Children_logo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Underscore_line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36" y="1124217"/>
            <a:ext cx="8305800" cy="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8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1" r:id="rId4"/>
    <p:sldLayoutId id="2147483650" r:id="rId5"/>
    <p:sldLayoutId id="2147483662" r:id="rId6"/>
    <p:sldLayoutId id="2147483663" r:id="rId7"/>
    <p:sldLayoutId id="2147483655" r:id="rId8"/>
    <p:sldLayoutId id="2147483669" r:id="rId9"/>
    <p:sldLayoutId id="2147483670" r:id="rId10"/>
    <p:sldLayoutId id="2147483671" r:id="rId11"/>
    <p:sldLayoutId id="2147483672" r:id="rId12"/>
    <p:sldLayoutId id="2147483667" r:id="rId13"/>
    <p:sldLayoutId id="2147483673" r:id="rId14"/>
    <p:sldLayoutId id="2147483674" r:id="rId15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500" b="1" i="0" kern="1200">
          <a:solidFill>
            <a:schemeClr val="tx1"/>
          </a:solidFill>
          <a:latin typeface="Gill Sans Infant Std"/>
          <a:ea typeface="+mj-ea"/>
          <a:cs typeface="Gill Sans Infant Std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1800" b="1" i="0" kern="1200">
          <a:solidFill>
            <a:schemeClr val="tx2"/>
          </a:solidFill>
          <a:latin typeface="Gill Sans Infant Std"/>
          <a:ea typeface="+mn-ea"/>
          <a:cs typeface="Gill Sans Infant Std"/>
        </a:defRPr>
      </a:lvl1pPr>
      <a:lvl2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15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2pPr>
      <a:lvl3pPr marL="266700" indent="-266700" algn="l" defTabSz="4572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4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3pPr>
      <a:lvl4pPr marL="541338" indent="-274638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–"/>
        <a:defRPr sz="13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4pPr>
      <a:lvl5pPr marL="808038" indent="-266700" algn="l" defTabSz="4572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2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VIETNAM SPONS ECD </a:t>
            </a:r>
            <a:r>
              <a:rPr lang="en-US" sz="4400" dirty="0" smtClean="0"/>
              <a:t>MID</a:t>
            </a:r>
            <a:r>
              <a:rPr lang="en-US" sz="4400" dirty="0" smtClean="0"/>
              <a:t>LINE </a:t>
            </a:r>
            <a:r>
              <a:rPr lang="en-US" sz="4400" dirty="0" smtClean="0"/>
              <a:t>RESULTS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solidFill>
                  <a:srgbClr val="222221"/>
                </a:solidFill>
              </a:rPr>
              <a:t/>
            </a:r>
            <a:br>
              <a:rPr lang="en-US" sz="2200" dirty="0" smtClean="0">
                <a:solidFill>
                  <a:srgbClr val="22222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67" b="16067"/>
          <a:stretch>
            <a:fillRect/>
          </a:stretch>
        </p:blipFill>
        <p:spPr/>
      </p:pic>
      <p:pic>
        <p:nvPicPr>
          <p:cNvPr id="8" name="Picture 7" descr="Red_circ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2600" y="2079267"/>
            <a:ext cx="4921834" cy="501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F8DB-FA31-4526-A974-228EFA3C8042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10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Sample characteristics. General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275777" y="4502950"/>
            <a:ext cx="6727494" cy="1792819"/>
          </a:xfrm>
          <a:prstGeom prst="roundRect">
            <a:avLst>
              <a:gd name="adj" fmla="val 5019"/>
            </a:avLst>
          </a:prstGeom>
          <a:solidFill>
            <a:srgbClr val="F315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The sample at </a:t>
            </a:r>
            <a:r>
              <a:rPr lang="en-US" sz="20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20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was a new random sample taken at the same centers and following the same baseline cohort but not the same children.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06087"/>
              </p:ext>
            </p:extLst>
          </p:nvPr>
        </p:nvGraphicFramePr>
        <p:xfrm>
          <a:off x="1676400" y="1670794"/>
          <a:ext cx="5638800" cy="2291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451">
                <a:tc>
                  <a:txBody>
                    <a:bodyPr/>
                    <a:lstStyle/>
                    <a:p>
                      <a:pPr algn="l" fontAlgn="b"/>
                      <a:endParaRPr lang="en-US" sz="1600" b="0" i="0" kern="1200" dirty="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 dirty="0" smtClean="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Baseline</a:t>
                      </a:r>
                      <a:endParaRPr lang="en-US" sz="1600" b="0" i="0" kern="1200" dirty="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 dirty="0" err="1" smtClean="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MidLine</a:t>
                      </a:r>
                      <a:endParaRPr lang="en-US" sz="1600" b="0" i="0" kern="1200" dirty="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 dirty="0" smtClean="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    Grand </a:t>
                      </a:r>
                      <a:r>
                        <a:rPr lang="en-US" sz="1600" b="0" i="0" kern="1200" dirty="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Total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Comparison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kern="120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kern="120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kern="120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kern="1200" dirty="0" smtClean="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Boy</a:t>
                      </a:r>
                      <a:endParaRPr lang="en-US" sz="1600" b="0" i="0" kern="1200" dirty="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88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96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184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kern="1200" dirty="0" smtClean="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Girl</a:t>
                      </a:r>
                      <a:endParaRPr lang="en-US" sz="1600" b="0" i="0" kern="1200" dirty="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76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81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157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Intervention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kern="120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kern="120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kern="120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kern="1200" dirty="0" smtClean="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Boy</a:t>
                      </a:r>
                      <a:endParaRPr lang="en-US" sz="1600" b="0" i="0" kern="1200" dirty="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82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85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167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kern="1200" dirty="0" smtClean="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Girl</a:t>
                      </a:r>
                      <a:endParaRPr lang="en-US" sz="1600" b="0" i="0" kern="1200" dirty="0">
                        <a:ln>
                          <a:noFill/>
                        </a:ln>
                        <a:solidFill>
                          <a:srgbClr val="222221"/>
                        </a:solidFill>
                        <a:latin typeface="Gill Sans Infant Std"/>
                        <a:ea typeface="+mn-ea"/>
                        <a:cs typeface="Gill Sans Infant Std"/>
                      </a:endParaRP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53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77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130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Grand Total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 dirty="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299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339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kern="1200" dirty="0">
                          <a:ln>
                            <a:noFill/>
                          </a:ln>
                          <a:solidFill>
                            <a:srgbClr val="222221"/>
                          </a:solidFill>
                          <a:latin typeface="Gill Sans Infant Std"/>
                          <a:ea typeface="+mn-ea"/>
                          <a:cs typeface="Gill Sans Infant Std"/>
                        </a:rPr>
                        <a:t>638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7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0B5D-9FF4-43A3-BA7C-EEB684FFFE1F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11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Sample characteristics. Ethnicity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647821"/>
              </p:ext>
            </p:extLst>
          </p:nvPr>
        </p:nvGraphicFramePr>
        <p:xfrm>
          <a:off x="1479854" y="1762029"/>
          <a:ext cx="6172200" cy="3267614"/>
        </p:xfrm>
        <a:graphic>
          <a:graphicData uri="http://schemas.openxmlformats.org/drawingml/2006/table">
            <a:tbl>
              <a:tblPr/>
              <a:tblGrid>
                <a:gridCol w="2255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8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Infant MT"/>
                        </a:rPr>
                        <a:t>Ethnicity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212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Infant MT"/>
                        </a:rPr>
                        <a:t>Intervention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212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Infant MT"/>
                        </a:rPr>
                        <a:t>Comparison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21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%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Dao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43%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43%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%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Kinh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%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Mong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%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Tay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13%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%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Nung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% 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Infant MT"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Infant M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2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31975"/>
            <a:ext cx="7897906" cy="429418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Context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questions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>
                <a:solidFill>
                  <a:schemeClr val="tx2"/>
                </a:solidFill>
              </a:rPr>
              <a:t>Research Methods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Sample characteristics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>
                <a:solidFill>
                  <a:schemeClr val="tx2"/>
                </a:solidFill>
              </a:rPr>
              <a:t>Data collection tools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err="1" smtClean="0"/>
              <a:t>MidLine</a:t>
            </a:r>
            <a:r>
              <a:rPr lang="en-US" b="1" dirty="0" smtClean="0"/>
              <a:t> </a:t>
            </a:r>
            <a:r>
              <a:rPr lang="en-US" b="1" dirty="0" smtClean="0"/>
              <a:t>results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Skills by domains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Home environment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Recommendations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26917"/>
            <a:ext cx="1581319" cy="365125"/>
          </a:xfrm>
        </p:spPr>
        <p:txBody>
          <a:bodyPr/>
          <a:lstStyle/>
          <a:p>
            <a:fld id="{BE294BFE-FE78-4DCE-9745-92943503BBAD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BF89-C348-4CC9-8E08-1203D93FD1AA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13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Data collection tools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22711" y="1370474"/>
            <a:ext cx="8229600" cy="442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B212E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ill Sans MT"/>
                <a:ea typeface="ＭＳ Ｐゴシック" charset="0"/>
                <a:cs typeface="Gill Sans MT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ill Sans MT"/>
                <a:ea typeface="ＭＳ Ｐゴシック" charset="0"/>
                <a:cs typeface="Gill Sans MT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491A4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Gill Sans MT"/>
                <a:ea typeface="ＭＳ Ｐゴシック" charset="0"/>
                <a:cs typeface="Gill Sans MT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Gill Sans MT"/>
                <a:ea typeface="ＭＳ Ｐゴシック" charset="0"/>
                <a:cs typeface="Gill Sans MT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Gill Sans MT"/>
                <a:ea typeface="ＭＳ Ｐゴシック" charset="0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B212E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The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IDELA</a:t>
            </a:r>
            <a:r>
              <a:rPr kumimoji="0" lang="en-US" sz="1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1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 Child Assessment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has 24 child-reported items covering 4 areas and 2 Executive function items: 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Areas: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491A4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Motor Development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491A4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Early Numeracy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491A4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Early Literacy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491A4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Socio-Emotional Development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Executive Function items 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491A4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Short-Term Memory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491A4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Inhibitory Control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B212E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The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IDELA Caregiver Questionnaire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includes 5 different sections gathering information about the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homes and parental attitudes of the children in the study sample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ＭＳ Ｐゴシック" charset="0"/>
              </a:rPr>
              <a:t>, including ECD experience and educational expectations, home learning environment and parenting practices, parent self-efficacy, and socio-economic status.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B212E"/>
              </a:buClr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ＭＳ Ｐゴシック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115" y="5792878"/>
            <a:ext cx="4603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 </a:t>
            </a:r>
            <a:r>
              <a:rPr lang="en-US" sz="1200" b="1" dirty="0" smtClean="0"/>
              <a:t>IDELA</a:t>
            </a:r>
            <a:r>
              <a:rPr lang="en-US" sz="1200" dirty="0" smtClean="0"/>
              <a:t> : International </a:t>
            </a:r>
            <a:r>
              <a:rPr lang="en-US" sz="1200" dirty="0"/>
              <a:t>Development and Early Learning </a:t>
            </a:r>
            <a:r>
              <a:rPr lang="en-US" sz="1200" dirty="0" smtClean="0"/>
              <a:t>Assessment 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8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31975"/>
            <a:ext cx="7897906" cy="429418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Context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questions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Methods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Sample characteristics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Data collection tools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err="1" smtClean="0">
                <a:solidFill>
                  <a:schemeClr val="tx2"/>
                </a:solidFill>
              </a:rPr>
              <a:t>MidLine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results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>
                <a:solidFill>
                  <a:schemeClr val="tx2"/>
                </a:solidFill>
              </a:rPr>
              <a:t>Skills by domains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Home environment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Recommendations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26917"/>
            <a:ext cx="1581319" cy="365125"/>
          </a:xfrm>
        </p:spPr>
        <p:txBody>
          <a:bodyPr/>
          <a:lstStyle/>
          <a:p>
            <a:fld id="{7BF2AE25-73A9-42F4-8196-FC001FDB6665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E988-7B72-4F90-9EB3-C17BD635FCA7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15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Skills. IDELA subtests (Intervention school)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934350" y="1347190"/>
            <a:ext cx="6647867" cy="1143000"/>
          </a:xfrm>
          <a:prstGeom prst="roundRect">
            <a:avLst>
              <a:gd name="adj" fmla="val 5019"/>
            </a:avLst>
          </a:prstGeom>
          <a:solidFill>
            <a:srgbClr val="F315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The skills of the </a:t>
            </a:r>
            <a:r>
              <a:rPr lang="en-US" sz="20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20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sample are statistically higher in all subdomains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256218"/>
              </p:ext>
            </p:extLst>
          </p:nvPr>
        </p:nvGraphicFramePr>
        <p:xfrm>
          <a:off x="438985" y="1442109"/>
          <a:ext cx="8268452" cy="4425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AE3-E343-4086-A3B8-C0FC23A7408A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16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Skills. Motor Development (Intervention school)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831989" y="1371600"/>
            <a:ext cx="6702411" cy="1143000"/>
          </a:xfrm>
          <a:prstGeom prst="roundRect">
            <a:avLst>
              <a:gd name="adj" fmla="val 5019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There was no significant difference between baseline and </a:t>
            </a:r>
            <a:r>
              <a:rPr lang="en-US" sz="16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of the folding paper subtest.  Fine motor skills should be emphasized. The motor development is increase significantly from baseline to </a:t>
            </a:r>
            <a:r>
              <a:rPr lang="en-US" sz="16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endParaRPr lang="en-US" sz="1600" dirty="0" smtClean="0">
              <a:solidFill>
                <a:schemeClr val="bg1"/>
              </a:solidFill>
              <a:latin typeface="Gill Sans Infant Std" panose="020B0502020104020203" pitchFamily="34" charset="0"/>
              <a:cs typeface="Trade Gothic LT Std Bold C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95402"/>
              </p:ext>
            </p:extLst>
          </p:nvPr>
        </p:nvGraphicFramePr>
        <p:xfrm>
          <a:off x="609600" y="1571742"/>
          <a:ext cx="7924800" cy="460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24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AE3-E343-4086-A3B8-C0FC23A7408A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17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Skills. Motor Development (At </a:t>
            </a:r>
            <a:r>
              <a:rPr lang="en-US" dirty="0" err="1" smtClean="0"/>
              <a:t>MidLine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831989" y="1371600"/>
            <a:ext cx="6702411" cy="1143000"/>
          </a:xfrm>
          <a:prstGeom prst="roundRect">
            <a:avLst>
              <a:gd name="adj" fmla="val 5019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There was no significant difference between comparison and intervention school at </a:t>
            </a:r>
            <a:r>
              <a:rPr lang="en-US" sz="16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endParaRPr lang="en-US" sz="1600" dirty="0" smtClean="0">
              <a:solidFill>
                <a:schemeClr val="bg1"/>
              </a:solidFill>
              <a:latin typeface="Gill Sans Infant Std" panose="020B0502020104020203" pitchFamily="34" charset="0"/>
              <a:cs typeface="Trade Gothic LT Std Bold C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88955"/>
              </p:ext>
            </p:extLst>
          </p:nvPr>
        </p:nvGraphicFramePr>
        <p:xfrm>
          <a:off x="306512" y="1752600"/>
          <a:ext cx="8402637" cy="422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986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AE3-E343-4086-A3B8-C0FC23A7408A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18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Skills. Motor Development (Gain)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542878"/>
              </p:ext>
            </p:extLst>
          </p:nvPr>
        </p:nvGraphicFramePr>
        <p:xfrm>
          <a:off x="533400" y="1365021"/>
          <a:ext cx="8173874" cy="4715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30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/>
              <a:t>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18E4-E587-4FCC-93CC-F9BF20206002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19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Skills. Emergent Literacy (Intervention school)</a:t>
            </a:r>
          </a:p>
          <a:p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831989" y="1371600"/>
            <a:ext cx="6187411" cy="1143000"/>
          </a:xfrm>
          <a:prstGeom prst="roundRect">
            <a:avLst>
              <a:gd name="adj" fmla="val 5019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With the exception of first word sounds and letter ID, the </a:t>
            </a:r>
            <a:r>
              <a:rPr lang="en-US" sz="16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sample performed significantly better than the baseline one in all emergent literacy subtests. The total emergent literacy is significantly increased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724735"/>
              </p:ext>
            </p:extLst>
          </p:nvPr>
        </p:nvGraphicFramePr>
        <p:xfrm>
          <a:off x="304800" y="1404135"/>
          <a:ext cx="8402474" cy="4514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80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to our team of assessors!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634" y="1600201"/>
            <a:ext cx="8276127" cy="1676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400590"/>
            <a:ext cx="1581319" cy="365125"/>
          </a:xfrm>
        </p:spPr>
        <p:txBody>
          <a:bodyPr/>
          <a:lstStyle/>
          <a:p>
            <a:fld id="{4F792A04-059C-4893-BA91-F42A8BD68A53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/>
              <a:t>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18E4-E587-4FCC-93CC-F9BF20206002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20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Skills. Emergent Literacy </a:t>
            </a:r>
            <a:r>
              <a:rPr lang="en-US" dirty="0" smtClean="0"/>
              <a:t>(</a:t>
            </a:r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 smtClean="0"/>
              <a:t>data)</a:t>
            </a:r>
          </a:p>
          <a:p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838818" y="1652186"/>
            <a:ext cx="6187411" cy="1143000"/>
          </a:xfrm>
          <a:prstGeom prst="roundRect">
            <a:avLst>
              <a:gd name="adj" fmla="val 5019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At </a:t>
            </a:r>
            <a:r>
              <a:rPr lang="en-US" sz="16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student in intervention schools performed a bit better than students in comparison school.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218820"/>
              </p:ext>
            </p:extLst>
          </p:nvPr>
        </p:nvGraphicFramePr>
        <p:xfrm>
          <a:off x="304800" y="1434393"/>
          <a:ext cx="8305800" cy="4509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10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/>
              <a:t>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18E4-E587-4FCC-93CC-F9BF20206002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21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Skills. Emergent Literacy (gain)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97454"/>
              </p:ext>
            </p:extLst>
          </p:nvPr>
        </p:nvGraphicFramePr>
        <p:xfrm>
          <a:off x="609600" y="1447800"/>
          <a:ext cx="7924800" cy="489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445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/>
              <a:t>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9582-CB76-42DD-BD1A-8577DDD29613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22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Skills. Emergent Numeracy (Intervention school)</a:t>
            </a:r>
          </a:p>
          <a:p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981200" y="1290525"/>
            <a:ext cx="6187411" cy="1143000"/>
          </a:xfrm>
          <a:prstGeom prst="roundRect">
            <a:avLst>
              <a:gd name="adj" fmla="val 5019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The </a:t>
            </a:r>
            <a:r>
              <a:rPr lang="en-US" sz="16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sample performed significantly better in 3 of the numeracy subtests.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3839"/>
              </p:ext>
            </p:extLst>
          </p:nvPr>
        </p:nvGraphicFramePr>
        <p:xfrm>
          <a:off x="685638" y="2093305"/>
          <a:ext cx="8021636" cy="4127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1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/>
              <a:t>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9582-CB76-42DD-BD1A-8577DDD29613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23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Skills. Emergent Numeracy (at </a:t>
            </a:r>
            <a:r>
              <a:rPr lang="en-US" dirty="0" err="1" smtClean="0"/>
              <a:t>MidLine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981200" y="1290525"/>
            <a:ext cx="6187411" cy="1143000"/>
          </a:xfrm>
          <a:prstGeom prst="roundRect">
            <a:avLst>
              <a:gd name="adj" fmla="val 5019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There is no significant difference in Emergent Numeracy skills between students in intervention and comparison school.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068827"/>
              </p:ext>
            </p:extLst>
          </p:nvPr>
        </p:nvGraphicFramePr>
        <p:xfrm>
          <a:off x="473297" y="1942659"/>
          <a:ext cx="8185314" cy="4399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93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/>
              <a:t>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9582-CB76-42DD-BD1A-8577DDD29613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24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Skills. Emergent Numeracy (Gain)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679170"/>
              </p:ext>
            </p:extLst>
          </p:nvPr>
        </p:nvGraphicFramePr>
        <p:xfrm>
          <a:off x="425286" y="1447799"/>
          <a:ext cx="8032914" cy="489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600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/>
              <a:t>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176A-6112-48B8-BE96-DBB2FD555A2D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25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Skills. </a:t>
            </a:r>
            <a:r>
              <a:rPr lang="en-US" dirty="0" smtClean="0"/>
              <a:t>Socio-emotional Development (intervention school)</a:t>
            </a:r>
            <a:endParaRPr lang="en-US" dirty="0"/>
          </a:p>
          <a:p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842899" y="1691579"/>
            <a:ext cx="6187411" cy="1524000"/>
          </a:xfrm>
          <a:prstGeom prst="roundRect">
            <a:avLst>
              <a:gd name="adj" fmla="val 5019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At </a:t>
            </a:r>
            <a:r>
              <a:rPr lang="en-US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all skills show a much higher result with significant difference. </a:t>
            </a:r>
            <a:r>
              <a:rPr lang="en-US" b="1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Conflict resolution continues to be a skill that children struggle </a:t>
            </a:r>
            <a:r>
              <a:rPr lang="en-US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in and saw no significant difference from its baseline result.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8167819"/>
              </p:ext>
            </p:extLst>
          </p:nvPr>
        </p:nvGraphicFramePr>
        <p:xfrm>
          <a:off x="755954" y="1927358"/>
          <a:ext cx="7620000" cy="4696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0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MidLine</a:t>
            </a:r>
            <a:r>
              <a:rPr lang="en-US" dirty="0" smtClean="0"/>
              <a:t> </a:t>
            </a:r>
            <a:r>
              <a:rPr lang="en-US" dirty="0"/>
              <a:t>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176A-6112-48B8-BE96-DBB2FD555A2D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26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Skills. </a:t>
            </a:r>
            <a:r>
              <a:rPr lang="en-US" dirty="0" smtClean="0"/>
              <a:t>Socio-emotional Development (Gain)</a:t>
            </a:r>
            <a:endParaRPr lang="en-US" dirty="0"/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942177"/>
              </p:ext>
            </p:extLst>
          </p:nvPr>
        </p:nvGraphicFramePr>
        <p:xfrm>
          <a:off x="424634" y="1447799"/>
          <a:ext cx="8185966" cy="489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68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31975"/>
            <a:ext cx="7897906" cy="429418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Context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questions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Methods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Sample characteristics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Data collection tools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err="1" smtClean="0">
                <a:solidFill>
                  <a:schemeClr val="tx2"/>
                </a:solidFill>
              </a:rPr>
              <a:t>MidLine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results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Skills by domains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>
                <a:solidFill>
                  <a:schemeClr val="tx2"/>
                </a:solidFill>
              </a:rPr>
              <a:t>Home environment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Recommendations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26917"/>
            <a:ext cx="1581319" cy="365125"/>
          </a:xfrm>
        </p:spPr>
        <p:txBody>
          <a:bodyPr/>
          <a:lstStyle/>
          <a:p>
            <a:fld id="{3F39B7FD-DD28-4B18-8F18-E495CBFEDA5F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009-34DF-4631-A57F-43C0B1AEDB0D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28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Family characteristics (Baseline)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7400"/>
            <a:ext cx="7543800" cy="287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C009-34DF-4631-A57F-43C0B1AEDB0D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29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Family characteristics </a:t>
            </a:r>
            <a:r>
              <a:rPr lang="en-US" dirty="0" smtClean="0"/>
              <a:t>(</a:t>
            </a:r>
            <a:r>
              <a:rPr lang="en-US" dirty="0" err="1" smtClean="0"/>
              <a:t>MidLine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203532"/>
              </p:ext>
            </p:extLst>
          </p:nvPr>
        </p:nvGraphicFramePr>
        <p:xfrm>
          <a:off x="1055900" y="2249638"/>
          <a:ext cx="6974410" cy="3465362"/>
        </p:xfrm>
        <a:graphic>
          <a:graphicData uri="http://schemas.openxmlformats.org/drawingml/2006/table">
            <a:tbl>
              <a:tblPr/>
              <a:tblGrid>
                <a:gridCol w="325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Family characteristics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1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Intervention (n=161)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1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Comparison (n=178)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Mother 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26.7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27.6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Mother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education (0=None; 4=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Uni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Mother is literate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9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Father 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29.9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29.7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Father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education (0=None; 4=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Uni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Father is literate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9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# children at home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3.1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3.1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9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# Home possessions (out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3.5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3.4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1055900" y="1425274"/>
            <a:ext cx="6683408" cy="673343"/>
          </a:xfrm>
          <a:prstGeom prst="roundRect">
            <a:avLst>
              <a:gd name="adj" fmla="val 5019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Characteristics of respondents are similar at baseline and </a:t>
            </a:r>
            <a:r>
              <a:rPr lang="en-US" sz="14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. 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It is expected that data collected at </a:t>
            </a:r>
            <a:r>
              <a:rPr lang="en-US" sz="14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from children and caregivers in the same cohort as those collected at baseline.</a:t>
            </a:r>
          </a:p>
        </p:txBody>
      </p:sp>
      <p:sp>
        <p:nvSpPr>
          <p:cNvPr id="9" name="Rectangle 8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</p:spTree>
    <p:extLst>
      <p:ext uri="{BB962C8B-B14F-4D97-AF65-F5344CB8AC3E}">
        <p14:creationId xmlns:p14="http://schemas.microsoft.com/office/powerpoint/2010/main" val="5843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31975"/>
            <a:ext cx="7897906" cy="429418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Context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questions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Methods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Sample characteristics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Data collection tools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err="1" smtClean="0"/>
              <a:t>MidLine</a:t>
            </a:r>
            <a:r>
              <a:rPr lang="en-US" b="1" dirty="0" smtClean="0"/>
              <a:t> </a:t>
            </a:r>
            <a:r>
              <a:rPr lang="en-US" b="1" dirty="0" smtClean="0"/>
              <a:t>results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Skills by domains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Home environment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Recommendations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26917"/>
            <a:ext cx="1581319" cy="365125"/>
          </a:xfrm>
        </p:spPr>
        <p:txBody>
          <a:bodyPr/>
          <a:lstStyle/>
          <a:p>
            <a:fld id="{AB30E5C9-EF33-40B8-B94B-B3DB0FCC170D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F36E-3782-40AF-8C29-ECDBB5ACB14E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30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Home Literacy Environment. Books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295400" y="2209800"/>
            <a:ext cx="7249900" cy="673343"/>
          </a:xfrm>
          <a:prstGeom prst="roundRect">
            <a:avLst>
              <a:gd name="adj" fmla="val 5019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At </a:t>
            </a:r>
            <a:r>
              <a:rPr lang="en-US" sz="14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, 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children have access to more child friendly materials especially Coloring book, and the types of reading materials is 2.8, compared to 2.3 at baseline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614026"/>
              </p:ext>
            </p:extLst>
          </p:nvPr>
        </p:nvGraphicFramePr>
        <p:xfrm>
          <a:off x="424634" y="1640154"/>
          <a:ext cx="8379399" cy="444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75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FF41-EE1A-474F-BE07-D108638D8490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31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Home Literacy Environment.  Toys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167271" y="1531909"/>
            <a:ext cx="7249900" cy="673343"/>
          </a:xfrm>
          <a:prstGeom prst="roundRect">
            <a:avLst>
              <a:gd name="adj" fmla="val 5019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At </a:t>
            </a:r>
            <a:r>
              <a:rPr lang="en-US" sz="14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, 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children have access to a greater variety of toys including numbers and shapes. The access to homemade and outside objects were no different between baseline and </a:t>
            </a:r>
            <a:r>
              <a:rPr lang="en-US" sz="14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endParaRPr lang="en-US" sz="1400" dirty="0" smtClean="0">
              <a:solidFill>
                <a:schemeClr val="bg1"/>
              </a:solidFill>
              <a:latin typeface="Gill Sans Infant Std" panose="020B0502020104020203" pitchFamily="34" charset="0"/>
              <a:cs typeface="Trade Gothic LT Std Bold C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4634" y="6080505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937616"/>
              </p:ext>
            </p:extLst>
          </p:nvPr>
        </p:nvGraphicFramePr>
        <p:xfrm>
          <a:off x="424634" y="1746573"/>
          <a:ext cx="8109766" cy="4455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16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9FA9-2B2C-446E-807E-E095C1D2B38C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32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Home Literacy Environment. Learning activities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055900" y="1184942"/>
            <a:ext cx="7249900" cy="673343"/>
          </a:xfrm>
          <a:prstGeom prst="roundRect">
            <a:avLst>
              <a:gd name="adj" fmla="val 5019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At </a:t>
            </a:r>
            <a:r>
              <a:rPr lang="en-US" sz="14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, 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caregivers did significantly more activities with children than at baseline throughout. Reading to the child continues to be the least common activity that parents do with children</a:t>
            </a:r>
          </a:p>
        </p:txBody>
      </p:sp>
      <p:sp>
        <p:nvSpPr>
          <p:cNvPr id="3" name="Rectangle 2"/>
          <p:cNvSpPr/>
          <p:nvPr/>
        </p:nvSpPr>
        <p:spPr>
          <a:xfrm>
            <a:off x="413492" y="6202492"/>
            <a:ext cx="19896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100" dirty="0"/>
              <a:t>*p &lt; .05, **p &lt; .01, ***p &lt; .001 </a:t>
            </a: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687287"/>
              </p:ext>
            </p:extLst>
          </p:nvPr>
        </p:nvGraphicFramePr>
        <p:xfrm>
          <a:off x="413491" y="1527386"/>
          <a:ext cx="8390541" cy="4565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63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5329-191A-48F5-BDE4-0059E7BBF0D5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33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Parenting attitudes and expectations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420681"/>
              </p:ext>
            </p:extLst>
          </p:nvPr>
        </p:nvGraphicFramePr>
        <p:xfrm>
          <a:off x="527353" y="2819400"/>
          <a:ext cx="8077201" cy="104202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Attitudes about parenting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212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Baseline score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212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MidLine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score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212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Sig difference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21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9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Total attitudes about parenting (out of 36)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  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19.7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       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19.2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252593"/>
              </p:ext>
            </p:extLst>
          </p:nvPr>
        </p:nvGraphicFramePr>
        <p:xfrm>
          <a:off x="527352" y="4152047"/>
          <a:ext cx="8077201" cy="836295"/>
        </p:xfrm>
        <a:graphic>
          <a:graphicData uri="http://schemas.openxmlformats.org/drawingml/2006/table">
            <a:tbl>
              <a:tblPr/>
              <a:tblGrid>
                <a:gridCol w="3212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Parental Expectations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212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Baseline</a:t>
                      </a:r>
                      <a:r>
                        <a:rPr lang="en-US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 score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212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MidLine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score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212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Sig difference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21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Expects child to complete primary school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89.7%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7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923650" y="1400755"/>
            <a:ext cx="7249900" cy="673343"/>
          </a:xfrm>
          <a:prstGeom prst="roundRect">
            <a:avLst>
              <a:gd name="adj" fmla="val 5019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Although attitudes about parenting</a:t>
            </a:r>
            <a:r>
              <a:rPr lang="en-US" sz="1400" baseline="300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1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 are no different than at baseline, at </a:t>
            </a:r>
            <a:r>
              <a:rPr lang="en-US" sz="1400" dirty="0" err="1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MidLine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Gill Sans Infant Std" panose="020B0502020104020203" pitchFamily="34" charset="0"/>
                <a:cs typeface="Trade Gothic LT Std Bold Cn"/>
              </a:rPr>
              <a:t>most of caregivers expect their child will complete primary school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5285" y="5354838"/>
            <a:ext cx="837874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latin typeface="Gill Sans Infant Std"/>
                <a:cs typeface="Gill Sans Infant Std"/>
              </a:rPr>
              <a:t>1/ Some of the statements on </a:t>
            </a:r>
            <a:r>
              <a:rPr lang="en-US" sz="1200" dirty="0">
                <a:latin typeface="Gill Sans Infant Std"/>
                <a:cs typeface="Gill Sans Infant Std"/>
              </a:rPr>
              <a:t>parenting </a:t>
            </a:r>
            <a:r>
              <a:rPr lang="en-US" sz="1200" dirty="0" smtClean="0">
                <a:latin typeface="Gill Sans Infant Std"/>
                <a:cs typeface="Gill Sans Infant Std"/>
              </a:rPr>
              <a:t>attitudes that caregivers are asked to rate their level of agreement on include: I </a:t>
            </a:r>
            <a:r>
              <a:rPr lang="en-US" sz="1200" dirty="0">
                <a:latin typeface="Gill Sans Infant Std"/>
                <a:cs typeface="Gill Sans Infant Std"/>
              </a:rPr>
              <a:t>play a crucial role in my child’s physical and cognitive </a:t>
            </a:r>
            <a:r>
              <a:rPr lang="en-US" sz="1200" dirty="0" smtClean="0">
                <a:latin typeface="Gill Sans Infant Std"/>
                <a:cs typeface="Gill Sans Infant Std"/>
              </a:rPr>
              <a:t>development; It </a:t>
            </a:r>
            <a:r>
              <a:rPr lang="en-US" sz="1200" dirty="0">
                <a:latin typeface="Gill Sans Infant Std"/>
                <a:cs typeface="Gill Sans Infant Std"/>
              </a:rPr>
              <a:t>is important to take a good care of children at an early </a:t>
            </a:r>
            <a:r>
              <a:rPr lang="en-US" sz="1200" dirty="0" smtClean="0">
                <a:latin typeface="Gill Sans Infant Std"/>
                <a:cs typeface="Gill Sans Infant Std"/>
              </a:rPr>
              <a:t>age; Even </a:t>
            </a:r>
            <a:r>
              <a:rPr lang="en-US" sz="1200" dirty="0">
                <a:latin typeface="Gill Sans Infant Std"/>
                <a:cs typeface="Gill Sans Infant Std"/>
              </a:rPr>
              <a:t>when I am busy with my work, I can make time for my child in order to take care of </a:t>
            </a:r>
            <a:r>
              <a:rPr lang="en-US" sz="1200" dirty="0" smtClean="0">
                <a:latin typeface="Gill Sans Infant Std"/>
                <a:cs typeface="Gill Sans Infant Std"/>
              </a:rPr>
              <a:t>him/her; Knowing </a:t>
            </a:r>
            <a:r>
              <a:rPr lang="en-US" sz="1200" dirty="0">
                <a:latin typeface="Gill Sans Infant Std"/>
                <a:cs typeface="Gill Sans Infant Std"/>
              </a:rPr>
              <a:t>how to read and write is important for my child to have a good/productive </a:t>
            </a:r>
            <a:r>
              <a:rPr lang="en-US" sz="1200" dirty="0" smtClean="0">
                <a:latin typeface="Gill Sans Infant Std"/>
                <a:cs typeface="Gill Sans Infant Std"/>
              </a:rPr>
              <a:t>life; I </a:t>
            </a:r>
            <a:r>
              <a:rPr lang="en-US" sz="1200" dirty="0">
                <a:latin typeface="Gill Sans Infant Std"/>
                <a:cs typeface="Gill Sans Infant Std"/>
              </a:rPr>
              <a:t>will encourage my child to complete at least secondary school </a:t>
            </a:r>
          </a:p>
          <a:p>
            <a:r>
              <a:rPr lang="en-US" sz="1200" dirty="0" smtClean="0">
                <a:latin typeface="Gill Sans Infant Std"/>
                <a:cs typeface="Gill Sans Infant Std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66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31975"/>
            <a:ext cx="7897906" cy="429418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Context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questions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Methods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Sample characteristics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Data collection tools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err="1" smtClean="0"/>
              <a:t>MidLine</a:t>
            </a:r>
            <a:r>
              <a:rPr lang="en-US" b="1" dirty="0" smtClean="0"/>
              <a:t> </a:t>
            </a:r>
            <a:r>
              <a:rPr lang="en-US" b="1" dirty="0" smtClean="0"/>
              <a:t>results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Skills by domains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Home environment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>
                <a:solidFill>
                  <a:srgbClr val="FF0000"/>
                </a:solidFill>
              </a:rPr>
              <a:t>Recommendations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26917"/>
            <a:ext cx="1581319" cy="365125"/>
          </a:xfrm>
        </p:spPr>
        <p:txBody>
          <a:bodyPr/>
          <a:lstStyle/>
          <a:p>
            <a:fld id="{9F28BC7C-9BAB-4AA8-A224-146AB75022EF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>
            <a:spLocks noGrp="1"/>
          </p:cNvSpPr>
          <p:nvPr>
            <p:ph type="body" idx="1"/>
          </p:nvPr>
        </p:nvSpPr>
        <p:spPr>
          <a:xfrm>
            <a:off x="414826" y="1600200"/>
            <a:ext cx="8276126" cy="47069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Clr>
                <a:srgbClr val="DA291C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b="1" dirty="0">
                <a:solidFill>
                  <a:srgbClr val="FF0000"/>
                </a:solidFill>
              </a:rPr>
              <a:t>IDELA scores increased in all the domains. </a:t>
            </a:r>
            <a:r>
              <a:rPr dirty="0"/>
              <a:t>The overall IDELA </a:t>
            </a:r>
            <a:r>
              <a:rPr dirty="0" smtClean="0"/>
              <a:t>score</a:t>
            </a:r>
            <a:r>
              <a:rPr lang="en-US" dirty="0" smtClean="0"/>
              <a:t> at intervention schools</a:t>
            </a:r>
            <a:r>
              <a:rPr dirty="0" smtClean="0"/>
              <a:t> </a:t>
            </a:r>
            <a:r>
              <a:rPr dirty="0"/>
              <a:t>increased from </a:t>
            </a:r>
            <a:r>
              <a:rPr lang="en-US" dirty="0"/>
              <a:t>2</a:t>
            </a:r>
            <a:r>
              <a:rPr lang="en-US" dirty="0" smtClean="0"/>
              <a:t>8</a:t>
            </a:r>
            <a:r>
              <a:rPr dirty="0" smtClean="0"/>
              <a:t>% </a:t>
            </a:r>
            <a:r>
              <a:rPr dirty="0"/>
              <a:t>at baseline to </a:t>
            </a:r>
            <a:r>
              <a:rPr lang="en-US" dirty="0" smtClean="0"/>
              <a:t>38</a:t>
            </a:r>
            <a:r>
              <a:rPr dirty="0" smtClean="0"/>
              <a:t>% </a:t>
            </a:r>
            <a:r>
              <a:rPr dirty="0"/>
              <a:t>at </a:t>
            </a:r>
            <a:r>
              <a:rPr lang="en-US" dirty="0" err="1" smtClean="0"/>
              <a:t>MidLine</a:t>
            </a:r>
            <a:r>
              <a:rPr dirty="0" smtClean="0"/>
              <a:t>.</a:t>
            </a:r>
            <a:endParaRPr dirty="0"/>
          </a:p>
          <a:p>
            <a:pPr marL="228600" lvl="0" indent="-228600">
              <a:buClr>
                <a:srgbClr val="DA291C"/>
              </a:buClr>
              <a:buSzPct val="100000"/>
              <a:buChar char="•"/>
              <a:defRPr b="0">
                <a:solidFill>
                  <a:srgbClr val="000000"/>
                </a:solidFill>
              </a:defRPr>
            </a:pPr>
            <a:endParaRPr dirty="0"/>
          </a:p>
          <a:p>
            <a:pPr lvl="0">
              <a:buClr>
                <a:srgbClr val="DA291C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b="1" dirty="0">
                <a:solidFill>
                  <a:srgbClr val="FF0000"/>
                </a:solidFill>
              </a:rPr>
              <a:t>Greatest gain was for </a:t>
            </a:r>
            <a:r>
              <a:rPr lang="en-US" b="1" dirty="0" smtClean="0">
                <a:solidFill>
                  <a:srgbClr val="FF0000"/>
                </a:solidFill>
              </a:rPr>
              <a:t>motor development</a:t>
            </a:r>
            <a:r>
              <a:rPr dirty="0" smtClean="0">
                <a:solidFill>
                  <a:srgbClr val="FF0000"/>
                </a:solidFill>
              </a:rPr>
              <a:t> </a:t>
            </a:r>
            <a:r>
              <a:rPr dirty="0" smtClean="0"/>
              <a:t>(</a:t>
            </a:r>
            <a:r>
              <a:rPr lang="en-US" dirty="0" smtClean="0"/>
              <a:t>35</a:t>
            </a:r>
            <a:r>
              <a:rPr dirty="0" smtClean="0"/>
              <a:t>% </a:t>
            </a:r>
            <a:r>
              <a:rPr dirty="0"/>
              <a:t>to </a:t>
            </a:r>
            <a:r>
              <a:rPr lang="en-US" dirty="0" smtClean="0"/>
              <a:t>46</a:t>
            </a:r>
            <a:r>
              <a:rPr dirty="0" smtClean="0"/>
              <a:t>%)</a:t>
            </a:r>
            <a:endParaRPr dirty="0"/>
          </a:p>
          <a:p>
            <a:pPr marL="495300" lvl="2" indent="-228600">
              <a:buClr>
                <a:srgbClr val="DA291C"/>
              </a:buClr>
              <a:defRPr b="0">
                <a:solidFill>
                  <a:srgbClr val="000000"/>
                </a:solidFill>
              </a:defRPr>
            </a:pPr>
            <a:r>
              <a:rPr sz="1600" dirty="0"/>
              <a:t>Highest gains for </a:t>
            </a:r>
            <a:r>
              <a:rPr lang="en-US" sz="1600" dirty="0" smtClean="0"/>
              <a:t>drawing human figure </a:t>
            </a:r>
            <a:r>
              <a:rPr sz="1600" dirty="0" smtClean="0"/>
              <a:t> </a:t>
            </a:r>
            <a:r>
              <a:rPr sz="1600" dirty="0"/>
              <a:t>(15% to </a:t>
            </a:r>
            <a:r>
              <a:rPr lang="en-US" sz="1600" dirty="0" smtClean="0"/>
              <a:t>29</a:t>
            </a:r>
            <a:r>
              <a:rPr sz="1600" dirty="0" smtClean="0"/>
              <a:t>%)</a:t>
            </a:r>
            <a:endParaRPr sz="1600" dirty="0"/>
          </a:p>
          <a:p>
            <a:pPr marL="495300" lvl="2" indent="-228600">
              <a:buClr>
                <a:srgbClr val="DA291C"/>
              </a:buClr>
              <a:defRPr b="0">
                <a:solidFill>
                  <a:srgbClr val="000000"/>
                </a:solidFill>
              </a:defRPr>
            </a:pPr>
            <a:r>
              <a:rPr sz="1600" dirty="0"/>
              <a:t>Need to emphasize </a:t>
            </a:r>
            <a:r>
              <a:rPr lang="en-US" sz="1600" dirty="0" smtClean="0"/>
              <a:t>folding paper</a:t>
            </a:r>
            <a:r>
              <a:rPr sz="1600" dirty="0" smtClean="0"/>
              <a:t> (</a:t>
            </a:r>
            <a:r>
              <a:rPr lang="en-US" sz="1600" dirty="0" smtClean="0"/>
              <a:t>40</a:t>
            </a:r>
            <a:r>
              <a:rPr sz="1600" dirty="0" smtClean="0"/>
              <a:t>% </a:t>
            </a:r>
            <a:r>
              <a:rPr sz="1600" dirty="0"/>
              <a:t>to </a:t>
            </a:r>
            <a:r>
              <a:rPr lang="en-US" sz="1600" dirty="0" smtClean="0"/>
              <a:t>48</a:t>
            </a:r>
            <a:r>
              <a:rPr sz="1600" dirty="0" smtClean="0"/>
              <a:t>%)</a:t>
            </a:r>
            <a:endParaRPr sz="1600" dirty="0"/>
          </a:p>
          <a:p>
            <a:pPr marL="495300" lvl="2" indent="-228600">
              <a:buClr>
                <a:srgbClr val="DA291C"/>
              </a:buClr>
              <a:defRPr b="0">
                <a:solidFill>
                  <a:srgbClr val="000000"/>
                </a:solidFill>
              </a:defRPr>
            </a:pPr>
            <a:endParaRPr dirty="0"/>
          </a:p>
          <a:p>
            <a:pPr lvl="0">
              <a:buClr>
                <a:srgbClr val="DA291C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b="1" dirty="0" smtClean="0">
                <a:solidFill>
                  <a:srgbClr val="FF0000"/>
                </a:solidFill>
              </a:rPr>
              <a:t>Should focus on Emergent Literacy skills</a:t>
            </a:r>
            <a:r>
              <a:rPr dirty="0" smtClean="0">
                <a:solidFill>
                  <a:srgbClr val="FF0000"/>
                </a:solidFill>
              </a:rPr>
              <a:t> </a:t>
            </a:r>
            <a:r>
              <a:rPr dirty="0" smtClean="0"/>
              <a:t>(</a:t>
            </a:r>
            <a:r>
              <a:rPr lang="en-US" dirty="0" smtClean="0"/>
              <a:t>16</a:t>
            </a:r>
            <a:r>
              <a:rPr dirty="0" smtClean="0"/>
              <a:t>% </a:t>
            </a:r>
            <a:r>
              <a:rPr dirty="0"/>
              <a:t>to </a:t>
            </a:r>
            <a:r>
              <a:rPr lang="en-US" dirty="0" smtClean="0"/>
              <a:t>26</a:t>
            </a:r>
            <a:r>
              <a:rPr dirty="0" smtClean="0"/>
              <a:t>%), </a:t>
            </a:r>
            <a:r>
              <a:rPr lang="en-US" dirty="0" smtClean="0"/>
              <a:t>subtests score is quite low</a:t>
            </a:r>
            <a:endParaRPr dirty="0"/>
          </a:p>
          <a:p>
            <a:pPr marL="495300" lvl="2" indent="-228600">
              <a:buClr>
                <a:srgbClr val="DA291C"/>
              </a:buClr>
              <a:defRPr b="0">
                <a:solidFill>
                  <a:srgbClr val="000000"/>
                </a:solidFill>
              </a:defRPr>
            </a:pPr>
            <a:r>
              <a:rPr lang="en-US" sz="1600" dirty="0" smtClean="0"/>
              <a:t>Letter</a:t>
            </a:r>
            <a:r>
              <a:rPr sz="1600" dirty="0" smtClean="0"/>
              <a:t> </a:t>
            </a:r>
            <a:r>
              <a:rPr sz="1600" dirty="0"/>
              <a:t>ID </a:t>
            </a:r>
            <a:r>
              <a:rPr sz="1600" dirty="0" smtClean="0"/>
              <a:t>(</a:t>
            </a:r>
            <a:r>
              <a:rPr lang="en-US" sz="1600" dirty="0" smtClean="0"/>
              <a:t>9%</a:t>
            </a:r>
            <a:r>
              <a:rPr sz="1600" dirty="0" smtClean="0"/>
              <a:t> </a:t>
            </a:r>
            <a:r>
              <a:rPr sz="1600" dirty="0"/>
              <a:t>to </a:t>
            </a:r>
            <a:r>
              <a:rPr lang="en-US" sz="1600" dirty="0" smtClean="0"/>
              <a:t>11</a:t>
            </a:r>
            <a:r>
              <a:rPr sz="1600" dirty="0" smtClean="0"/>
              <a:t>%)</a:t>
            </a:r>
            <a:endParaRPr sz="1600" dirty="0"/>
          </a:p>
          <a:p>
            <a:pPr marL="495300" lvl="2" indent="-228600">
              <a:buClr>
                <a:srgbClr val="DA291C"/>
              </a:buClr>
              <a:defRPr b="0">
                <a:solidFill>
                  <a:srgbClr val="000000"/>
                </a:solidFill>
              </a:defRPr>
            </a:pPr>
            <a:r>
              <a:rPr lang="en-US" sz="1600" dirty="0" smtClean="0"/>
              <a:t>First word sounds (5%-10%)</a:t>
            </a:r>
            <a:endParaRPr sz="1600" dirty="0"/>
          </a:p>
        </p:txBody>
      </p:sp>
      <p:sp>
        <p:nvSpPr>
          <p:cNvPr id="462" name="Shape 462"/>
          <p:cNvSpPr>
            <a:spLocks noGrp="1"/>
          </p:cNvSpPr>
          <p:nvPr>
            <p:ph type="title"/>
          </p:nvPr>
        </p:nvSpPr>
        <p:spPr>
          <a:xfrm>
            <a:off x="424633" y="202994"/>
            <a:ext cx="8282642" cy="506902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500" b="1"/>
              <a:t>Summary Findings</a:t>
            </a:r>
          </a:p>
        </p:txBody>
      </p:sp>
      <p:sp>
        <p:nvSpPr>
          <p:cNvPr id="464" name="Shape 464"/>
          <p:cNvSpPr>
            <a:spLocks noGrp="1"/>
          </p:cNvSpPr>
          <p:nvPr>
            <p:ph type="sldNum" sz="quarter" idx="2"/>
          </p:nvPr>
        </p:nvSpPr>
        <p:spPr>
          <a:xfrm>
            <a:off x="8030309" y="6319098"/>
            <a:ext cx="773724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35</a:t>
            </a:fld>
            <a:endParaRPr sz="1000"/>
          </a:p>
        </p:txBody>
      </p:sp>
      <p:sp>
        <p:nvSpPr>
          <p:cNvPr id="465" name="Shape 465"/>
          <p:cNvSpPr/>
          <p:nvPr/>
        </p:nvSpPr>
        <p:spPr>
          <a:xfrm>
            <a:off x="425285" y="705600"/>
            <a:ext cx="828215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600"/>
              </a:spcBef>
              <a:defRPr sz="2500">
                <a:solidFill>
                  <a:srgbClr val="222221"/>
                </a:solidFill>
                <a:latin typeface="Gill Sans Infant Std"/>
                <a:ea typeface="Gill Sans Infant Std"/>
                <a:cs typeface="Gill Sans Infant Std"/>
                <a:sym typeface="Gill Sans Infant St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222221"/>
                </a:solidFill>
              </a:rPr>
              <a:t>School readiness </a:t>
            </a:r>
            <a:r>
              <a:rPr sz="2500" dirty="0" smtClean="0">
                <a:solidFill>
                  <a:srgbClr val="222221"/>
                </a:solidFill>
              </a:rPr>
              <a:t>skills</a:t>
            </a:r>
            <a:endParaRPr sz="2500" dirty="0">
              <a:solidFill>
                <a:srgbClr val="2222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5090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/>
          </p:cNvSpPr>
          <p:nvPr>
            <p:ph type="body" idx="1"/>
          </p:nvPr>
        </p:nvSpPr>
        <p:spPr>
          <a:xfrm>
            <a:off x="414826" y="1600200"/>
            <a:ext cx="8276126" cy="47069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Clr>
                <a:srgbClr val="DA291C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b="1" dirty="0">
                <a:solidFill>
                  <a:srgbClr val="FF0000"/>
                </a:solidFill>
              </a:rPr>
              <a:t>The materials in the home learning environment improved:</a:t>
            </a:r>
          </a:p>
          <a:p>
            <a:pPr marL="571500" lvl="2" indent="-228600">
              <a:buClr>
                <a:srgbClr val="DA291C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sz="1600" dirty="0"/>
              <a:t>At baseline, only </a:t>
            </a:r>
            <a:r>
              <a:rPr sz="1600" dirty="0" smtClean="0"/>
              <a:t>2</a:t>
            </a:r>
            <a:r>
              <a:rPr lang="en-US" sz="1600" dirty="0" smtClean="0"/>
              <a:t>7</a:t>
            </a:r>
            <a:r>
              <a:rPr sz="1600" dirty="0" smtClean="0"/>
              <a:t>% </a:t>
            </a:r>
            <a:r>
              <a:rPr sz="1600" dirty="0"/>
              <a:t>had a story book, and this </a:t>
            </a:r>
            <a:r>
              <a:rPr lang="en-US" sz="1600" dirty="0" smtClean="0"/>
              <a:t>increased </a:t>
            </a:r>
            <a:r>
              <a:rPr sz="1600" dirty="0" smtClean="0"/>
              <a:t>to </a:t>
            </a:r>
            <a:r>
              <a:rPr lang="en-US" sz="1600" dirty="0" smtClean="0"/>
              <a:t>45</a:t>
            </a:r>
            <a:r>
              <a:rPr sz="1600" dirty="0" smtClean="0"/>
              <a:t>% </a:t>
            </a:r>
            <a:r>
              <a:rPr sz="1600" dirty="0"/>
              <a:t>at </a:t>
            </a:r>
            <a:r>
              <a:rPr lang="en-US" sz="1600" dirty="0" err="1" smtClean="0"/>
              <a:t>MidLine</a:t>
            </a:r>
            <a:r>
              <a:rPr sz="1600" dirty="0" smtClean="0"/>
              <a:t>. </a:t>
            </a:r>
            <a:r>
              <a:rPr lang="en-US" sz="1600" dirty="0" smtClean="0"/>
              <a:t>Story </a:t>
            </a:r>
            <a:r>
              <a:rPr sz="1600" dirty="0" smtClean="0"/>
              <a:t>books </a:t>
            </a:r>
            <a:r>
              <a:rPr sz="1600" dirty="0"/>
              <a:t>also went from </a:t>
            </a:r>
            <a:r>
              <a:rPr lang="en-US" sz="1600" dirty="0" smtClean="0"/>
              <a:t>24</a:t>
            </a:r>
            <a:r>
              <a:rPr sz="1600" dirty="0" smtClean="0"/>
              <a:t> </a:t>
            </a:r>
            <a:r>
              <a:rPr sz="1600" dirty="0"/>
              <a:t>to </a:t>
            </a:r>
            <a:r>
              <a:rPr lang="en-US" sz="1600" dirty="0" smtClean="0"/>
              <a:t>38</a:t>
            </a:r>
            <a:r>
              <a:rPr sz="1600" dirty="0" smtClean="0"/>
              <a:t>%. </a:t>
            </a:r>
            <a:endParaRPr sz="1600" dirty="0"/>
          </a:p>
          <a:p>
            <a:pPr marL="571500" lvl="2" indent="-228600">
              <a:buClr>
                <a:srgbClr val="DA291C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sz="1600" dirty="0"/>
              <a:t>There was also a greater variety of toys at </a:t>
            </a:r>
            <a:r>
              <a:rPr lang="en-US" sz="1600" dirty="0" err="1" smtClean="0"/>
              <a:t>MidLine</a:t>
            </a:r>
            <a:endParaRPr sz="1600" dirty="0"/>
          </a:p>
          <a:p>
            <a:pPr marL="875567" lvl="3" indent="-228600">
              <a:buClr>
                <a:srgbClr val="DA291C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500" dirty="0" smtClean="0"/>
              <a:t>A greater variety of toys</a:t>
            </a:r>
            <a:r>
              <a:rPr lang="en-US" sz="1500" dirty="0"/>
              <a:t> </a:t>
            </a:r>
            <a:r>
              <a:rPr sz="1500" dirty="0" smtClean="0"/>
              <a:t>was </a:t>
            </a:r>
            <a:r>
              <a:rPr sz="1500" dirty="0"/>
              <a:t>associated with better IDELA </a:t>
            </a:r>
            <a:r>
              <a:rPr sz="1500" dirty="0" smtClean="0"/>
              <a:t>scores</a:t>
            </a:r>
            <a:endParaRPr lang="en-US" sz="1500" dirty="0" smtClean="0"/>
          </a:p>
          <a:p>
            <a:pPr lvl="2" indent="0">
              <a:buClr>
                <a:srgbClr val="DA291C"/>
              </a:buClr>
              <a:buSzPct val="100000"/>
              <a:buNone/>
              <a:defRPr b="0">
                <a:solidFill>
                  <a:srgbClr val="000000"/>
                </a:solidFill>
              </a:defRPr>
            </a:pPr>
            <a:endParaRPr sz="1600" dirty="0"/>
          </a:p>
          <a:p>
            <a:pPr lvl="0">
              <a:buClr>
                <a:srgbClr val="DA291C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b="1" dirty="0">
                <a:solidFill>
                  <a:srgbClr val="FF0000"/>
                </a:solidFill>
              </a:rPr>
              <a:t>Caregivers were more engaged with children:</a:t>
            </a:r>
          </a:p>
          <a:p>
            <a:pPr marL="571500" lvl="2" indent="-228600">
              <a:buClr>
                <a:srgbClr val="DA291C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sz="1600" dirty="0"/>
              <a:t>At baseline, </a:t>
            </a:r>
            <a:r>
              <a:rPr sz="1600" dirty="0" smtClean="0"/>
              <a:t>2</a:t>
            </a:r>
            <a:r>
              <a:rPr lang="en-US" sz="1600" dirty="0"/>
              <a:t>0</a:t>
            </a:r>
            <a:r>
              <a:rPr sz="1600" dirty="0" smtClean="0"/>
              <a:t>% </a:t>
            </a:r>
            <a:r>
              <a:rPr sz="1600" dirty="0"/>
              <a:t>of parents read to their children, and this increased to </a:t>
            </a:r>
            <a:r>
              <a:rPr lang="en-US" sz="1600" dirty="0" smtClean="0"/>
              <a:t>4</a:t>
            </a:r>
            <a:r>
              <a:rPr sz="1600" dirty="0" smtClean="0"/>
              <a:t>0</a:t>
            </a:r>
            <a:r>
              <a:rPr sz="1600" dirty="0"/>
              <a:t>% at </a:t>
            </a:r>
            <a:r>
              <a:rPr lang="en-US" sz="1600" dirty="0" err="1" smtClean="0"/>
              <a:t>MidLine</a:t>
            </a:r>
            <a:r>
              <a:rPr sz="1600" dirty="0" smtClean="0"/>
              <a:t>.</a:t>
            </a:r>
            <a:endParaRPr sz="1600" dirty="0"/>
          </a:p>
          <a:p>
            <a:pPr marL="571500" lvl="2" indent="-228600">
              <a:buClr>
                <a:srgbClr val="DA291C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sz="1600" dirty="0"/>
              <a:t>Caregivers </a:t>
            </a:r>
            <a:r>
              <a:rPr lang="en-US" sz="1600" dirty="0" smtClean="0"/>
              <a:t>engaged more in different activities with their children</a:t>
            </a:r>
            <a:endParaRPr sz="1600" dirty="0"/>
          </a:p>
        </p:txBody>
      </p:sp>
      <p:sp>
        <p:nvSpPr>
          <p:cNvPr id="469" name="Shape 469"/>
          <p:cNvSpPr>
            <a:spLocks noGrp="1"/>
          </p:cNvSpPr>
          <p:nvPr>
            <p:ph type="title"/>
          </p:nvPr>
        </p:nvSpPr>
        <p:spPr>
          <a:xfrm>
            <a:off x="424633" y="202994"/>
            <a:ext cx="8282642" cy="506902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500" b="1"/>
              <a:t>Summary Findings</a:t>
            </a:r>
          </a:p>
        </p:txBody>
      </p:sp>
      <p:sp>
        <p:nvSpPr>
          <p:cNvPr id="471" name="Shape 471"/>
          <p:cNvSpPr>
            <a:spLocks noGrp="1"/>
          </p:cNvSpPr>
          <p:nvPr>
            <p:ph type="sldNum" sz="quarter" idx="2"/>
          </p:nvPr>
        </p:nvSpPr>
        <p:spPr>
          <a:xfrm>
            <a:off x="8030309" y="6319098"/>
            <a:ext cx="773724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36</a:t>
            </a:fld>
            <a:endParaRPr sz="1000" dirty="0"/>
          </a:p>
        </p:txBody>
      </p:sp>
      <p:sp>
        <p:nvSpPr>
          <p:cNvPr id="472" name="Shape 472"/>
          <p:cNvSpPr/>
          <p:nvPr/>
        </p:nvSpPr>
        <p:spPr>
          <a:xfrm>
            <a:off x="425285" y="705600"/>
            <a:ext cx="828215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600"/>
              </a:spcBef>
              <a:defRPr sz="2500">
                <a:solidFill>
                  <a:srgbClr val="222221"/>
                </a:solidFill>
                <a:latin typeface="Gill Sans Infant Std"/>
                <a:ea typeface="Gill Sans Infant Std"/>
                <a:cs typeface="Gill Sans Infant Std"/>
                <a:sym typeface="Gill Sans Infant St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22221"/>
                </a:solidFill>
              </a:rPr>
              <a:t>Quality of the home learning environment improved</a:t>
            </a:r>
          </a:p>
        </p:txBody>
      </p:sp>
    </p:spTree>
    <p:extLst>
      <p:ext uri="{BB962C8B-B14F-4D97-AF65-F5344CB8AC3E}">
        <p14:creationId xmlns:p14="http://schemas.microsoft.com/office/powerpoint/2010/main" val="19513541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>
            <a:spLocks noGrp="1"/>
          </p:cNvSpPr>
          <p:nvPr>
            <p:ph type="title"/>
          </p:nvPr>
        </p:nvSpPr>
        <p:spPr>
          <a:xfrm>
            <a:off x="424633" y="202994"/>
            <a:ext cx="8282642" cy="506902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500" b="1"/>
              <a:t>Recommendations</a:t>
            </a:r>
          </a:p>
        </p:txBody>
      </p:sp>
      <p:sp>
        <p:nvSpPr>
          <p:cNvPr id="477" name="Shape 477"/>
          <p:cNvSpPr>
            <a:spLocks noGrp="1"/>
          </p:cNvSpPr>
          <p:nvPr>
            <p:ph type="sldNum" sz="quarter" idx="2"/>
          </p:nvPr>
        </p:nvSpPr>
        <p:spPr>
          <a:xfrm>
            <a:off x="8030309" y="6319098"/>
            <a:ext cx="773724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37</a:t>
            </a:fld>
            <a:endParaRPr sz="1000"/>
          </a:p>
        </p:txBody>
      </p:sp>
      <p:sp>
        <p:nvSpPr>
          <p:cNvPr id="478" name="Shape 478"/>
          <p:cNvSpPr/>
          <p:nvPr/>
        </p:nvSpPr>
        <p:spPr>
          <a:xfrm>
            <a:off x="425285" y="705600"/>
            <a:ext cx="828215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600"/>
              </a:spcBef>
              <a:defRPr sz="2500">
                <a:solidFill>
                  <a:srgbClr val="222221"/>
                </a:solidFill>
                <a:latin typeface="Gill Sans Infant Std"/>
                <a:ea typeface="Gill Sans Infant Std"/>
                <a:cs typeface="Gill Sans Infant Std"/>
                <a:sym typeface="Gill Sans Infant St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22221"/>
                </a:solidFill>
              </a:rPr>
              <a:t>For 2017 programming</a:t>
            </a:r>
          </a:p>
        </p:txBody>
      </p:sp>
      <p:sp>
        <p:nvSpPr>
          <p:cNvPr id="479" name="Shape 479"/>
          <p:cNvSpPr>
            <a:spLocks noGrp="1"/>
          </p:cNvSpPr>
          <p:nvPr>
            <p:ph type="body" idx="1"/>
          </p:nvPr>
        </p:nvSpPr>
        <p:spPr>
          <a:xfrm>
            <a:off x="433937" y="1349380"/>
            <a:ext cx="8276126" cy="470693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defTabSz="443484">
              <a:spcBef>
                <a:spcPts val="500"/>
              </a:spcBef>
              <a:buClr>
                <a:srgbClr val="FF4C02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sz="1746" b="1" dirty="0">
                <a:solidFill>
                  <a:srgbClr val="FF0000"/>
                </a:solidFill>
              </a:rPr>
              <a:t>Continue to implement ELM in preschools</a:t>
            </a:r>
          </a:p>
          <a:p>
            <a:pPr marL="221742" lvl="0" indent="-221742" defTabSz="443484">
              <a:spcBef>
                <a:spcPts val="500"/>
              </a:spcBef>
              <a:buClr>
                <a:srgbClr val="DA291C"/>
              </a:buClr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sz="1746" dirty="0"/>
              <a:t>Focus on improving all domains since scores improved but are still </a:t>
            </a:r>
            <a:r>
              <a:rPr sz="1746" dirty="0" smtClean="0"/>
              <a:t>low</a:t>
            </a:r>
            <a:endParaRPr sz="1746" dirty="0"/>
          </a:p>
          <a:p>
            <a:pPr marL="221742" lvl="0" indent="-221742" defTabSz="443484">
              <a:spcBef>
                <a:spcPts val="500"/>
              </a:spcBef>
              <a:buClr>
                <a:srgbClr val="DA291C"/>
              </a:buClr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sz="1746" dirty="0"/>
              <a:t>Conduct a refresher training that builds teaching skills related to the following:</a:t>
            </a:r>
          </a:p>
          <a:p>
            <a:pPr marL="480441" lvl="2" indent="-221742" defTabSz="443484">
              <a:spcBef>
                <a:spcPts val="500"/>
              </a:spcBef>
              <a:buClr>
                <a:srgbClr val="DA291C"/>
              </a:buClr>
              <a:defRPr b="0">
                <a:solidFill>
                  <a:srgbClr val="000000"/>
                </a:solidFill>
              </a:defRPr>
            </a:pPr>
            <a:r>
              <a:rPr sz="1746" b="1" dirty="0"/>
              <a:t>Early literacy:</a:t>
            </a:r>
            <a:r>
              <a:rPr sz="1746" dirty="0"/>
              <a:t> first </a:t>
            </a:r>
            <a:r>
              <a:rPr sz="1746" dirty="0" smtClean="0"/>
              <a:t>sounds</a:t>
            </a:r>
            <a:r>
              <a:rPr lang="en-US" sz="1746" dirty="0" smtClean="0"/>
              <a:t>, letter ID</a:t>
            </a:r>
            <a:r>
              <a:rPr sz="1746" dirty="0" smtClean="0"/>
              <a:t> </a:t>
            </a:r>
            <a:r>
              <a:rPr sz="1746" dirty="0"/>
              <a:t>(stories, games, etc.)</a:t>
            </a:r>
          </a:p>
          <a:p>
            <a:pPr marL="480441" lvl="2" indent="-221742" defTabSz="443484">
              <a:spcBef>
                <a:spcPts val="500"/>
              </a:spcBef>
              <a:buClr>
                <a:srgbClr val="DA291C"/>
              </a:buClr>
              <a:defRPr b="0">
                <a:solidFill>
                  <a:srgbClr val="000000"/>
                </a:solidFill>
              </a:defRPr>
            </a:pPr>
            <a:r>
              <a:rPr sz="1746" b="1" dirty="0"/>
              <a:t>Early math:</a:t>
            </a:r>
            <a:r>
              <a:rPr sz="1746" dirty="0"/>
              <a:t> puzzles and one-to-one correspondence</a:t>
            </a:r>
          </a:p>
          <a:p>
            <a:pPr marL="480441" lvl="2" indent="-221742" defTabSz="443484">
              <a:spcBef>
                <a:spcPts val="500"/>
              </a:spcBef>
              <a:buClr>
                <a:srgbClr val="DA291C"/>
              </a:buClr>
              <a:defRPr b="0">
                <a:solidFill>
                  <a:srgbClr val="000000"/>
                </a:solidFill>
              </a:defRPr>
            </a:pPr>
            <a:r>
              <a:rPr sz="1746" b="1" dirty="0"/>
              <a:t>Social emotional: </a:t>
            </a:r>
            <a:r>
              <a:rPr sz="1746" dirty="0"/>
              <a:t>conflict resolution (stories, drama, modeling by teacher)</a:t>
            </a:r>
          </a:p>
          <a:p>
            <a:pPr marL="480441" lvl="2" indent="-221742" defTabSz="443484">
              <a:spcBef>
                <a:spcPts val="500"/>
              </a:spcBef>
              <a:buClr>
                <a:srgbClr val="DA291C"/>
              </a:buClr>
              <a:defRPr b="0">
                <a:solidFill>
                  <a:srgbClr val="000000"/>
                </a:solidFill>
              </a:defRPr>
            </a:pPr>
            <a:r>
              <a:rPr sz="1746" b="1" dirty="0"/>
              <a:t>Motor: </a:t>
            </a:r>
            <a:r>
              <a:rPr sz="1746" dirty="0"/>
              <a:t>Fine motor skills</a:t>
            </a:r>
          </a:p>
          <a:p>
            <a:pPr marL="480441" lvl="2" indent="-221742" defTabSz="443484">
              <a:spcBef>
                <a:spcPts val="500"/>
              </a:spcBef>
              <a:buClr>
                <a:srgbClr val="DA291C"/>
              </a:buClr>
              <a:defRPr b="0">
                <a:solidFill>
                  <a:srgbClr val="000000"/>
                </a:solidFill>
              </a:defRPr>
            </a:pPr>
            <a:endParaRPr sz="1746" dirty="0"/>
          </a:p>
          <a:p>
            <a:pPr lvl="0" defTabSz="443484">
              <a:spcBef>
                <a:spcPts val="500"/>
              </a:spcBef>
              <a:buClr>
                <a:srgbClr val="DA291C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sz="1746" b="1" dirty="0">
                <a:solidFill>
                  <a:srgbClr val="FF0000"/>
                </a:solidFill>
              </a:rPr>
              <a:t>Continue to promote ELM at home</a:t>
            </a:r>
          </a:p>
          <a:p>
            <a:pPr marL="221742" lvl="0" indent="-221742" defTabSz="443484">
              <a:spcBef>
                <a:spcPts val="500"/>
              </a:spcBef>
              <a:buClr>
                <a:srgbClr val="DA291C"/>
              </a:buClr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sz="1746" dirty="0"/>
              <a:t>Explore why only </a:t>
            </a:r>
            <a:r>
              <a:rPr lang="en-US" sz="1746" dirty="0" smtClean="0"/>
              <a:t>4</a:t>
            </a:r>
            <a:r>
              <a:rPr sz="1746" dirty="0" smtClean="0"/>
              <a:t>0</a:t>
            </a:r>
            <a:r>
              <a:rPr sz="1746" dirty="0"/>
              <a:t>% parents of parents are reading to their children and address reasons</a:t>
            </a:r>
          </a:p>
          <a:p>
            <a:pPr marL="480441" lvl="2" indent="-221742" defTabSz="443484">
              <a:spcBef>
                <a:spcPts val="500"/>
              </a:spcBef>
              <a:buClr>
                <a:srgbClr val="DA291C"/>
              </a:buClr>
              <a:defRPr b="0">
                <a:solidFill>
                  <a:srgbClr val="000000"/>
                </a:solidFill>
              </a:defRPr>
            </a:pPr>
            <a:r>
              <a:rPr sz="1746" dirty="0"/>
              <a:t>Lack of books, time, skills</a:t>
            </a:r>
            <a:r>
              <a:rPr sz="1746" dirty="0" smtClean="0"/>
              <a:t>?</a:t>
            </a:r>
            <a:endParaRPr sz="1746" dirty="0"/>
          </a:p>
        </p:txBody>
      </p:sp>
    </p:spTree>
    <p:extLst>
      <p:ext uri="{BB962C8B-B14F-4D97-AF65-F5344CB8AC3E}">
        <p14:creationId xmlns:p14="http://schemas.microsoft.com/office/powerpoint/2010/main" val="2798804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31975"/>
            <a:ext cx="7897906" cy="429418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b="1" dirty="0" smtClean="0">
                <a:solidFill>
                  <a:schemeClr val="tx2"/>
                </a:solidFill>
              </a:rPr>
              <a:t>Context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questions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Methods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Sample characteristics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Data collection tools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err="1" smtClean="0"/>
              <a:t>MidLine</a:t>
            </a:r>
            <a:r>
              <a:rPr lang="en-US" b="1" dirty="0" smtClean="0"/>
              <a:t> </a:t>
            </a:r>
            <a:r>
              <a:rPr lang="en-US" b="1" dirty="0" smtClean="0"/>
              <a:t>results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Skills by domains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Home environment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Recommendations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26917"/>
            <a:ext cx="1581319" cy="365125"/>
          </a:xfrm>
        </p:spPr>
        <p:txBody>
          <a:bodyPr/>
          <a:lstStyle/>
          <a:p>
            <a:fld id="{A593375A-C83C-4BFD-B215-E51164559E1E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31975"/>
            <a:ext cx="7897906" cy="429418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b="1" dirty="0" smtClean="0">
                <a:solidFill>
                  <a:srgbClr val="FF0000"/>
                </a:solidFill>
              </a:rPr>
              <a:t>Context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questions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Methods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Sample characteristics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Data collection tools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err="1" smtClean="0"/>
              <a:t>MidLine</a:t>
            </a:r>
            <a:r>
              <a:rPr lang="en-US" b="1" dirty="0" smtClean="0"/>
              <a:t> </a:t>
            </a:r>
            <a:r>
              <a:rPr lang="en-US" b="1" dirty="0" smtClean="0"/>
              <a:t>results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Skills by domains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Home environment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Recommendations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26917"/>
            <a:ext cx="1581319" cy="365125"/>
          </a:xfrm>
        </p:spPr>
        <p:txBody>
          <a:bodyPr/>
          <a:lstStyle/>
          <a:p>
            <a:fld id="{AB30E5C9-EF33-40B8-B94B-B3DB0FCC170D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5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9874" y="533400"/>
            <a:ext cx="8282640" cy="506900"/>
          </a:xfrm>
        </p:spPr>
        <p:txBody>
          <a:bodyPr/>
          <a:lstStyle/>
          <a:p>
            <a:r>
              <a:rPr lang="es-CO" dirty="0" err="1" smtClean="0"/>
              <a:t>Context</a:t>
            </a:r>
            <a:endParaRPr lang="es-CO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characteristics in Lao </a:t>
            </a:r>
            <a:r>
              <a:rPr lang="en-US" dirty="0" err="1" smtClean="0"/>
              <a:t>Cai</a:t>
            </a:r>
            <a:endParaRPr lang="en-US" dirty="0" smtClean="0"/>
          </a:p>
          <a:p>
            <a:pPr lvl="2"/>
            <a:r>
              <a:rPr lang="en-US" sz="1600" dirty="0" smtClean="0"/>
              <a:t>Lao </a:t>
            </a:r>
            <a:r>
              <a:rPr lang="en-US" sz="1600" dirty="0" err="1" smtClean="0"/>
              <a:t>Cai</a:t>
            </a:r>
            <a:r>
              <a:rPr lang="en-US" sz="1600" dirty="0" smtClean="0"/>
              <a:t> </a:t>
            </a:r>
            <a:r>
              <a:rPr lang="en-US" sz="1600" dirty="0"/>
              <a:t>is a mountainous province in the north-western area of </a:t>
            </a:r>
            <a:r>
              <a:rPr lang="en-US" sz="1600" dirty="0" smtClean="0"/>
              <a:t> Vietnam</a:t>
            </a:r>
          </a:p>
          <a:p>
            <a:pPr marL="266700" lvl="3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AE33-F9D9-49A4-A6E9-3E6E3DEBFBD8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31975"/>
            <a:ext cx="7897906" cy="429418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Context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>
                <a:solidFill>
                  <a:schemeClr val="tx2"/>
                </a:solidFill>
              </a:rPr>
              <a:t>Research questions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Methods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Sample characteristics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Data collection tools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err="1" smtClean="0"/>
              <a:t>MidLine</a:t>
            </a:r>
            <a:r>
              <a:rPr lang="en-US" b="1" dirty="0" smtClean="0"/>
              <a:t> </a:t>
            </a:r>
            <a:r>
              <a:rPr lang="en-US" b="1" dirty="0" smtClean="0"/>
              <a:t>results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Skills by domains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Home environment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Recommendations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26917"/>
            <a:ext cx="1581319" cy="365125"/>
          </a:xfrm>
        </p:spPr>
        <p:txBody>
          <a:bodyPr/>
          <a:lstStyle/>
          <a:p>
            <a:fld id="{A86631DB-6882-4672-BE8C-B2994EB00DF1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634" y="533400"/>
            <a:ext cx="8282640" cy="506900"/>
          </a:xfrm>
        </p:spPr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447" y="1600200"/>
            <a:ext cx="8276127" cy="3352800"/>
          </a:xfrm>
        </p:spPr>
        <p:txBody>
          <a:bodyPr/>
          <a:lstStyle/>
          <a:p>
            <a:pPr marL="342900" indent="-342900">
              <a:buClr>
                <a:schemeClr val="tx2"/>
              </a:buClr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</a:rPr>
              <a:t>What are the school readiness skills of children in the program between intervention and comparison school from the baseline to </a:t>
            </a:r>
            <a:r>
              <a:rPr lang="en-US" b="0" dirty="0" err="1" smtClean="0">
                <a:solidFill>
                  <a:schemeClr val="tx1"/>
                </a:solidFill>
              </a:rPr>
              <a:t>MidLine</a:t>
            </a:r>
            <a:r>
              <a:rPr lang="en-US" b="0" dirty="0" smtClean="0">
                <a:solidFill>
                  <a:schemeClr val="tx1"/>
                </a:solidFill>
              </a:rPr>
              <a:t>?</a:t>
            </a:r>
            <a:endParaRPr lang="en-US" b="0" dirty="0" smtClean="0">
              <a:solidFill>
                <a:schemeClr val="tx1"/>
              </a:solidFill>
            </a:endParaRPr>
          </a:p>
          <a:p>
            <a:pPr marL="609600" lvl="2" indent="-342900">
              <a:buFont typeface="+mj-lt"/>
              <a:buAutoNum type="alphaLcParenR"/>
            </a:pPr>
            <a:r>
              <a:rPr lang="en-US" sz="1800" b="0" dirty="0" smtClean="0">
                <a:solidFill>
                  <a:schemeClr val="tx1"/>
                </a:solidFill>
              </a:rPr>
              <a:t>How do these skills compare to the skills children in their same cohort started with?</a:t>
            </a:r>
          </a:p>
          <a:p>
            <a:pPr marL="342900" indent="-342900">
              <a:buClr>
                <a:schemeClr val="tx2"/>
              </a:buClr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</a:rPr>
              <a:t>What do the home learning environments of the children look like at </a:t>
            </a:r>
            <a:r>
              <a:rPr lang="en-US" b="0" dirty="0" err="1" smtClean="0">
                <a:solidFill>
                  <a:schemeClr val="tx1"/>
                </a:solidFill>
              </a:rPr>
              <a:t>MidLine</a:t>
            </a:r>
            <a:r>
              <a:rPr lang="en-US" b="0" dirty="0" smtClean="0">
                <a:solidFill>
                  <a:schemeClr val="tx1"/>
                </a:solidFill>
              </a:rPr>
              <a:t>?</a:t>
            </a:r>
            <a:endParaRPr lang="en-US" b="0" dirty="0" smtClean="0">
              <a:solidFill>
                <a:schemeClr val="tx1"/>
              </a:solidFill>
            </a:endParaRPr>
          </a:p>
          <a:p>
            <a:pPr marL="609600" lvl="2" indent="-342900">
              <a:buFont typeface="+mj-lt"/>
              <a:buAutoNum type="alphaLcParenR"/>
            </a:pPr>
            <a:r>
              <a:rPr lang="en-US" sz="1800" dirty="0"/>
              <a:t>How do </a:t>
            </a:r>
            <a:r>
              <a:rPr lang="en-US" sz="1800" dirty="0" smtClean="0"/>
              <a:t>these compare to the home learning environments of children in their same cohort at baseline?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9FD6-C1B4-4610-81FD-51AC7C32177A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31975"/>
            <a:ext cx="7897906" cy="429418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Context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Research questions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>
                <a:solidFill>
                  <a:schemeClr val="tx2"/>
                </a:solidFill>
              </a:rPr>
              <a:t>Research Methods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>
                <a:solidFill>
                  <a:schemeClr val="tx2"/>
                </a:solidFill>
              </a:rPr>
              <a:t>Sample characteristics</a:t>
            </a:r>
          </a:p>
          <a:p>
            <a:pPr marL="781050" lvl="1" indent="-514350">
              <a:buClrTx/>
              <a:buFont typeface="+mj-lt"/>
              <a:buAutoNum type="romanUcPeriod"/>
            </a:pPr>
            <a:r>
              <a:rPr lang="en-US" dirty="0" smtClean="0"/>
              <a:t>Data collection tools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err="1" smtClean="0"/>
              <a:t>MidLine</a:t>
            </a:r>
            <a:r>
              <a:rPr lang="en-US" b="1" dirty="0" smtClean="0"/>
              <a:t> </a:t>
            </a:r>
            <a:r>
              <a:rPr lang="en-US" b="1" dirty="0" smtClean="0"/>
              <a:t>results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Skills by domains</a:t>
            </a:r>
          </a:p>
          <a:p>
            <a:pPr marL="781050" lvl="1" indent="-514350">
              <a:buClr>
                <a:schemeClr val="tx1"/>
              </a:buClr>
              <a:buFont typeface="+mj-lt"/>
              <a:buAutoNum type="romanUcPeriod"/>
            </a:pPr>
            <a:r>
              <a:rPr lang="en-US" dirty="0" smtClean="0"/>
              <a:t>Home environment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/>
              <a:t>Recommendations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26917"/>
            <a:ext cx="1581319" cy="365125"/>
          </a:xfrm>
        </p:spPr>
        <p:txBody>
          <a:bodyPr/>
          <a:lstStyle/>
          <a:p>
            <a:fld id="{45D151BB-4309-40F5-B171-1810DC409A11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C_Template_APR16">
  <a:themeElements>
    <a:clrScheme name="SC Global Brand">
      <a:dk1>
        <a:sysClr val="windowText" lastClr="000000"/>
      </a:dk1>
      <a:lt1>
        <a:sysClr val="window" lastClr="FFFFFF"/>
      </a:lt1>
      <a:dk2>
        <a:srgbClr val="DA291C"/>
      </a:dk2>
      <a:lt2>
        <a:srgbClr val="FFFFFF"/>
      </a:lt2>
      <a:accent1>
        <a:srgbClr val="009CA6"/>
      </a:accent1>
      <a:accent2>
        <a:srgbClr val="F2A900"/>
      </a:accent2>
      <a:accent3>
        <a:srgbClr val="FF4C02"/>
      </a:accent3>
      <a:accent4>
        <a:srgbClr val="9A3324"/>
      </a:accent4>
      <a:accent5>
        <a:srgbClr val="D1CCBD"/>
      </a:accent5>
      <a:accent6>
        <a:srgbClr val="F2A900"/>
      </a:accent6>
      <a:hlink>
        <a:srgbClr val="009CA6"/>
      </a:hlink>
      <a:folHlink>
        <a:srgbClr val="DA291C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>
            <a:latin typeface="Gill Sans Infant Std"/>
            <a:cs typeface="Gill Sans Infant Std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500" dirty="0" smtClean="0">
            <a:latin typeface="Gill Sans Infant Std"/>
            <a:cs typeface="Gill Sans Infant St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446DBBBD2D0C4286DF22F1DA1F650F" ma:contentTypeVersion="1" ma:contentTypeDescription="Create a new document." ma:contentTypeScope="" ma:versionID="f2a5b14710f993a204aaa32e04058de0">
  <xsd:schema xmlns:xsd="http://www.w3.org/2001/XMLSchema" xmlns:xs="http://www.w3.org/2001/XMLSchema" xmlns:p="http://schemas.microsoft.com/office/2006/metadata/properties" xmlns:ns2="f271e05d-d410-45bb-87dd-b2ae6a154541" targetNamespace="http://schemas.microsoft.com/office/2006/metadata/properties" ma:root="true" ma:fieldsID="5778e0ffd54aef1001b4a6dcfbf85c88" ns2:_="">
    <xsd:import namespace="f271e05d-d410-45bb-87dd-b2ae6a154541"/>
    <xsd:element name="properties">
      <xsd:complexType>
        <xsd:sequence>
          <xsd:element name="documentManagement">
            <xsd:complexType>
              <xsd:all>
                <xsd:element ref="ns2:Orde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1e05d-d410-45bb-87dd-b2ae6a154541" elementFormDefault="qualified">
    <xsd:import namespace="http://schemas.microsoft.com/office/2006/documentManagement/types"/>
    <xsd:import namespace="http://schemas.microsoft.com/office/infopath/2007/PartnerControls"/>
    <xsd:element name="Order0" ma:index="8" nillable="true" ma:displayName="Order" ma:internalName="Order0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der0 xmlns="f271e05d-d410-45bb-87dd-b2ae6a15454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A282C1-2155-48F4-9ADA-9A10B128C3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1e05d-d410-45bb-87dd-b2ae6a154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937998-E2D0-4E83-BAF5-10CD0697E6A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271e05d-d410-45bb-87dd-b2ae6a1545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7654786-52D6-4F9A-A24C-CE49F662D1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Save the Children PowerPoint Template (1)</Template>
  <TotalTime>6769</TotalTime>
  <Words>1895</Words>
  <Application>Microsoft Office PowerPoint</Application>
  <PresentationFormat>On-screen Show (4:3)</PresentationFormat>
  <Paragraphs>410</Paragraphs>
  <Slides>37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ＭＳ Ｐゴシック</vt:lpstr>
      <vt:lpstr>Arial</vt:lpstr>
      <vt:lpstr>Calibri</vt:lpstr>
      <vt:lpstr>Gill Sans Infant MT</vt:lpstr>
      <vt:lpstr>Gill Sans Infant Std</vt:lpstr>
      <vt:lpstr>Gill Sans MT</vt:lpstr>
      <vt:lpstr>Helvetica</vt:lpstr>
      <vt:lpstr>Trade Gothic LT Com Cn</vt:lpstr>
      <vt:lpstr>Trade Gothic LT Std Bold Cn</vt:lpstr>
      <vt:lpstr>TradeGothic LT CondEighteen</vt:lpstr>
      <vt:lpstr>STC_Template_APR16</vt:lpstr>
      <vt:lpstr>VIETNAM SPONS ECD MIDLINE RESULTS    </vt:lpstr>
      <vt:lpstr>Thank you to our team of assessors!</vt:lpstr>
      <vt:lpstr>Table of Contents</vt:lpstr>
      <vt:lpstr>Table of Contents</vt:lpstr>
      <vt:lpstr>Table of Contents</vt:lpstr>
      <vt:lpstr>Context</vt:lpstr>
      <vt:lpstr>Table of Contents</vt:lpstr>
      <vt:lpstr>Research questions</vt:lpstr>
      <vt:lpstr>Table of Contents</vt:lpstr>
      <vt:lpstr>Research methods</vt:lpstr>
      <vt:lpstr>Research methods</vt:lpstr>
      <vt:lpstr>Table of Contents</vt:lpstr>
      <vt:lpstr>Research methods</vt:lpstr>
      <vt:lpstr>Table of Contents</vt:lpstr>
      <vt:lpstr>MidLine results</vt:lpstr>
      <vt:lpstr>MidLine results</vt:lpstr>
      <vt:lpstr>MidLine results</vt:lpstr>
      <vt:lpstr>MidLine results</vt:lpstr>
      <vt:lpstr>MidLine results</vt:lpstr>
      <vt:lpstr>MidLine results</vt:lpstr>
      <vt:lpstr>MidLine results</vt:lpstr>
      <vt:lpstr>MidLine results</vt:lpstr>
      <vt:lpstr>MidLine results</vt:lpstr>
      <vt:lpstr>MidLine results</vt:lpstr>
      <vt:lpstr>MidLine results</vt:lpstr>
      <vt:lpstr>MidLine results</vt:lpstr>
      <vt:lpstr>Table of Contents</vt:lpstr>
      <vt:lpstr>Home environment</vt:lpstr>
      <vt:lpstr>Home environment</vt:lpstr>
      <vt:lpstr>Home environment</vt:lpstr>
      <vt:lpstr>Home environment</vt:lpstr>
      <vt:lpstr>Home environment</vt:lpstr>
      <vt:lpstr>Home environment</vt:lpstr>
      <vt:lpstr>Table of Contents</vt:lpstr>
      <vt:lpstr>Summary Findings</vt:lpstr>
      <vt:lpstr>Summary Findings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Pava, Clara</dc:creator>
  <cp:lastModifiedBy>User</cp:lastModifiedBy>
  <cp:revision>218</cp:revision>
  <dcterms:created xsi:type="dcterms:W3CDTF">2016-05-24T20:54:30Z</dcterms:created>
  <dcterms:modified xsi:type="dcterms:W3CDTF">2017-04-26T13:46:47Z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0x01010057446DBBBD2D0C4286DF22F1DA1F650F</vt:lpwstr>
  </property>
</Properties>
</file>