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2">
  <p:sldMasterIdLst>
    <p:sldMasterId id="2147483670" r:id="rId1"/>
  </p:sldMasterIdLst>
  <p:notesMasterIdLst>
    <p:notesMasterId r:id="rId32"/>
  </p:notesMasterIdLst>
  <p:handoutMasterIdLst>
    <p:handoutMasterId r:id="rId33"/>
  </p:handoutMasterIdLst>
  <p:sldIdLst>
    <p:sldId id="258" r:id="rId2"/>
    <p:sldId id="316" r:id="rId3"/>
    <p:sldId id="317" r:id="rId4"/>
    <p:sldId id="318" r:id="rId5"/>
    <p:sldId id="352" r:id="rId6"/>
    <p:sldId id="319" r:id="rId7"/>
    <p:sldId id="321" r:id="rId8"/>
    <p:sldId id="332" r:id="rId9"/>
    <p:sldId id="322" r:id="rId10"/>
    <p:sldId id="326" r:id="rId11"/>
    <p:sldId id="324" r:id="rId12"/>
    <p:sldId id="325" r:id="rId13"/>
    <p:sldId id="327" r:id="rId14"/>
    <p:sldId id="329" r:id="rId15"/>
    <p:sldId id="330" r:id="rId16"/>
    <p:sldId id="331" r:id="rId17"/>
    <p:sldId id="336" r:id="rId18"/>
    <p:sldId id="333" r:id="rId19"/>
    <p:sldId id="268" r:id="rId20"/>
    <p:sldId id="337" r:id="rId21"/>
    <p:sldId id="338" r:id="rId22"/>
    <p:sldId id="341" r:id="rId23"/>
    <p:sldId id="342" r:id="rId24"/>
    <p:sldId id="351" r:id="rId25"/>
    <p:sldId id="339" r:id="rId26"/>
    <p:sldId id="343" r:id="rId27"/>
    <p:sldId id="344" r:id="rId28"/>
    <p:sldId id="349" r:id="rId29"/>
    <p:sldId id="350" r:id="rId30"/>
    <p:sldId id="348" r:id="rId3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B26"/>
    <a:srgbClr val="D80021"/>
    <a:srgbClr val="718399"/>
    <a:srgbClr val="C80017"/>
    <a:srgbClr val="EF8231"/>
    <a:srgbClr val="CCCC00"/>
    <a:srgbClr val="1163AA"/>
    <a:srgbClr val="2962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42" autoAdjust="0"/>
    <p:restoredTop sz="86146" autoAdjust="0"/>
  </p:normalViewPr>
  <p:slideViewPr>
    <p:cSldViewPr snapToGrid="0">
      <p:cViewPr varScale="1">
        <p:scale>
          <a:sx n="59" d="100"/>
          <a:sy n="59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csobieski.USNA\Documents\Malawi\data\output\IDELA%20Malawi%20-%20Tables%20&amp;%20Figures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C:\Users\csobieski.USNA\Documents\Malawi\data\output\IDELA%20Malawi%20-%20Tables%20&amp;%20Figure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csobieski.USNA\Documents\Malawi\data\output\IDELA%20Malawi%20-%20Tables%20&amp;%20Figure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csobieski.USNA\Documents\Malawi\data\output\IDELA%20Malawi%20-%20Tables%20&amp;%20Figure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csobieski.USNA\Documents\Malawi\data\output\IDELA%20Malawi%20-%20Tables%20&amp;%20Figure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1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csobieski.USNA\Documents\Malawi\data\output\IDELA%20Malawi%20-%20Tables%20&amp;%20Figures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csobieski.USNA\Documents\Malawi\data\output\IDELA%20Malawi%20-%20Tables%20&amp;%20Figures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C:\Users\csobieski.USNA\Documents\Malawi\data\output\IDELA%20Malawi%20-%20Tables%20&amp;%20Figures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C:\Users\csobieski.USNA\Documents\Malawi\data\output\IDELA%20Malawi%20-%20Tables%20&amp;%20Figu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Figure 1: Baseline Motor Development Index, </a:t>
            </a:r>
          </a:p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by Group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'tables&amp;figures'!$B$18</c:f>
              <c:strCache>
                <c:ptCount val="1"/>
                <c:pt idx="0">
                  <c:v>Total Motor Index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Lbls>
            <c:dLbl>
              <c:idx val="2"/>
              <c:layout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en-US"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1371E97-AD1B-43BF-BDC4-88BBAD565CF9}" type="VALUE">
                      <a:rPr lang="en-US" smtClean="0"/>
                      <a:pPr>
                        <a:defRPr lang="en-US"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'tables&amp;figures'!$D$14:$G$14</c:f>
              <c:strCache>
                <c:ptCount val="4"/>
                <c:pt idx="0">
                  <c:v>Comparison</c:v>
                </c:pt>
                <c:pt idx="1">
                  <c:v>ELM Only</c:v>
                </c:pt>
                <c:pt idx="2">
                  <c:v>HEART Only</c:v>
                </c:pt>
                <c:pt idx="3">
                  <c:v>Heart &amp; ELM</c:v>
                </c:pt>
              </c:strCache>
            </c:strRef>
          </c:cat>
          <c:val>
            <c:numRef>
              <c:f>'tables&amp;figures'!$D$18:$G$18</c:f>
              <c:numCache>
                <c:formatCode>0%</c:formatCode>
                <c:ptCount val="4"/>
                <c:pt idx="0">
                  <c:v>0.36</c:v>
                </c:pt>
                <c:pt idx="1">
                  <c:v>0.37</c:v>
                </c:pt>
                <c:pt idx="2">
                  <c:v>0.35</c:v>
                </c:pt>
                <c:pt idx="3">
                  <c:v>0.44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3364352"/>
        <c:axId val="113366144"/>
      </c:barChart>
      <c:catAx>
        <c:axId val="11336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366144"/>
        <c:crosses val="autoZero"/>
        <c:auto val="1"/>
        <c:lblAlgn val="ctr"/>
        <c:lblOffset val="100"/>
        <c:noMultiLvlLbl val="0"/>
      </c:catAx>
      <c:valAx>
        <c:axId val="113366144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364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Figure 10: % </a:t>
            </a:r>
            <a:r>
              <a:rPr lang="en-US" dirty="0"/>
              <a:t>of Children Completing Free Drawing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306193227700236"/>
          <c:y val="0.13169136603976778"/>
          <c:w val="0.84954342922829484"/>
          <c:h val="0.7743005779699556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Lbls>
            <c:dLbl>
              <c:idx val="2"/>
              <c:layout/>
              <c:tx>
                <c:rich>
                  <a:bodyPr/>
                  <a:lstStyle/>
                  <a:p>
                    <a:fld id="{F4DB0A9B-62A7-4632-A19E-7EB28630C3C1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'tables&amp;figures'!$D$125:$G$125</c:f>
              <c:strCache>
                <c:ptCount val="4"/>
                <c:pt idx="0">
                  <c:v>Comparison</c:v>
                </c:pt>
                <c:pt idx="1">
                  <c:v>ELM Only</c:v>
                </c:pt>
                <c:pt idx="2">
                  <c:v>HEART Only</c:v>
                </c:pt>
                <c:pt idx="3">
                  <c:v>Heart &amp; ELM</c:v>
                </c:pt>
              </c:strCache>
            </c:strRef>
          </c:cat>
          <c:val>
            <c:numRef>
              <c:f>'tables&amp;figures'!$D$126:$G$126</c:f>
              <c:numCache>
                <c:formatCode>0%</c:formatCode>
                <c:ptCount val="4"/>
                <c:pt idx="0">
                  <c:v>0.84</c:v>
                </c:pt>
                <c:pt idx="1">
                  <c:v>0.92999999999999994</c:v>
                </c:pt>
                <c:pt idx="2">
                  <c:v>0.85</c:v>
                </c:pt>
                <c:pt idx="3">
                  <c:v>0.95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5721728"/>
        <c:axId val="115723264"/>
      </c:barChart>
      <c:catAx>
        <c:axId val="11572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723264"/>
        <c:crosses val="autoZero"/>
        <c:auto val="1"/>
        <c:lblAlgn val="ctr"/>
        <c:lblOffset val="100"/>
        <c:noMultiLvlLbl val="0"/>
      </c:catAx>
      <c:valAx>
        <c:axId val="11572326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721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Figure 2: Baseline Early Numeracy, </a:t>
            </a:r>
          </a:p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by Group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fld id="{C30B167D-843A-4CA2-BCC9-A0A93416FFD2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'tables&amp;figures'!$D$33:$G$33</c:f>
              <c:strCache>
                <c:ptCount val="4"/>
                <c:pt idx="0">
                  <c:v>Comparison</c:v>
                </c:pt>
                <c:pt idx="1">
                  <c:v>ELM Only</c:v>
                </c:pt>
                <c:pt idx="2">
                  <c:v>HEART Only</c:v>
                </c:pt>
                <c:pt idx="3">
                  <c:v>Heart &amp; ELM</c:v>
                </c:pt>
              </c:strCache>
            </c:strRef>
          </c:cat>
          <c:val>
            <c:numRef>
              <c:f>'tables&amp;figures'!$D$41:$G$41</c:f>
              <c:numCache>
                <c:formatCode>0%</c:formatCode>
                <c:ptCount val="4"/>
                <c:pt idx="0">
                  <c:v>0.35</c:v>
                </c:pt>
                <c:pt idx="1">
                  <c:v>0.34</c:v>
                </c:pt>
                <c:pt idx="2">
                  <c:v>0.35</c:v>
                </c:pt>
                <c:pt idx="3">
                  <c:v>0.37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6279936"/>
        <c:axId val="116284032"/>
      </c:barChart>
      <c:catAx>
        <c:axId val="11627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284032"/>
        <c:crosses val="autoZero"/>
        <c:auto val="1"/>
        <c:lblAlgn val="ctr"/>
        <c:lblOffset val="100"/>
        <c:noMultiLvlLbl val="0"/>
      </c:catAx>
      <c:valAx>
        <c:axId val="116284032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279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Figure 3: Baseline Early Literacy Index, </a:t>
            </a:r>
          </a:p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by Group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fld id="{F9802F25-9BDB-469E-AD08-1D4638FFCDFC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CF0C49E3-866C-4BA4-9CFB-DD9208853FDF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'tables&amp;figures'!$D$22:$G$22</c:f>
              <c:strCache>
                <c:ptCount val="4"/>
                <c:pt idx="0">
                  <c:v>Comparison</c:v>
                </c:pt>
                <c:pt idx="1">
                  <c:v>ELM Only</c:v>
                </c:pt>
                <c:pt idx="2">
                  <c:v>HEART Only</c:v>
                </c:pt>
                <c:pt idx="3">
                  <c:v>Heart &amp; ELM</c:v>
                </c:pt>
              </c:strCache>
            </c:strRef>
          </c:cat>
          <c:val>
            <c:numRef>
              <c:f>'tables&amp;figures'!$D$29:$G$29</c:f>
              <c:numCache>
                <c:formatCode>0%</c:formatCode>
                <c:ptCount val="4"/>
                <c:pt idx="0">
                  <c:v>0.26</c:v>
                </c:pt>
                <c:pt idx="1">
                  <c:v>0.27</c:v>
                </c:pt>
                <c:pt idx="2">
                  <c:v>0.25</c:v>
                </c:pt>
                <c:pt idx="3">
                  <c:v>0.3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6224768"/>
        <c:axId val="116225920"/>
      </c:barChart>
      <c:catAx>
        <c:axId val="11622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225920"/>
        <c:crosses val="autoZero"/>
        <c:auto val="1"/>
        <c:lblAlgn val="ctr"/>
        <c:lblOffset val="100"/>
        <c:noMultiLvlLbl val="0"/>
      </c:catAx>
      <c:valAx>
        <c:axId val="116225920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224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Figure </a:t>
            </a:r>
            <a:r>
              <a:rPr lang="en-US" dirty="0" smtClean="0"/>
              <a:t>4: </a:t>
            </a:r>
            <a:r>
              <a:rPr lang="en-US" dirty="0"/>
              <a:t>Baseline Socio-Emotional Skills, </a:t>
            </a:r>
          </a:p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by Group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D1CA9DFC-C344-48FE-AF0C-FCCA1CD60C6D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'tables&amp;figures'!$D$45:$G$45</c:f>
              <c:strCache>
                <c:ptCount val="4"/>
                <c:pt idx="0">
                  <c:v>Comparison</c:v>
                </c:pt>
                <c:pt idx="1">
                  <c:v>ELM Only</c:v>
                </c:pt>
                <c:pt idx="2">
                  <c:v>HEART Only</c:v>
                </c:pt>
                <c:pt idx="3">
                  <c:v>Heart &amp; ELM</c:v>
                </c:pt>
              </c:strCache>
            </c:strRef>
          </c:cat>
          <c:val>
            <c:numRef>
              <c:f>'tables&amp;figures'!$D$50:$G$50</c:f>
              <c:numCache>
                <c:formatCode>0%</c:formatCode>
                <c:ptCount val="4"/>
                <c:pt idx="0">
                  <c:v>0.41</c:v>
                </c:pt>
                <c:pt idx="1">
                  <c:v>0.42</c:v>
                </c:pt>
                <c:pt idx="2">
                  <c:v>0.43</c:v>
                </c:pt>
                <c:pt idx="3">
                  <c:v>0.47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6183040"/>
        <c:axId val="116187136"/>
      </c:barChart>
      <c:catAx>
        <c:axId val="116183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187136"/>
        <c:crosses val="autoZero"/>
        <c:auto val="1"/>
        <c:lblAlgn val="ctr"/>
        <c:lblOffset val="100"/>
        <c:noMultiLvlLbl val="0"/>
      </c:catAx>
      <c:valAx>
        <c:axId val="116187136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183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Figure 5: Total IDELA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4"/>
          <c:order val="0"/>
          <c:tx>
            <c:strRef>
              <c:f>'tables&amp;figures'!$B$59</c:f>
              <c:strCache>
                <c:ptCount val="1"/>
                <c:pt idx="0">
                  <c:v>IDELA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fld id="{467C57B5-3434-4E83-8FFE-423C4EAAABE9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8FB12773-1EBF-47E4-A38B-ED2E69FB64B8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'tables&amp;figures'!$D$54:$G$54</c:f>
              <c:strCache>
                <c:ptCount val="4"/>
                <c:pt idx="0">
                  <c:v>Comparison</c:v>
                </c:pt>
                <c:pt idx="1">
                  <c:v>ELM Only</c:v>
                </c:pt>
                <c:pt idx="2">
                  <c:v>HEART Only</c:v>
                </c:pt>
                <c:pt idx="3">
                  <c:v>Heart &amp; ELM</c:v>
                </c:pt>
              </c:strCache>
            </c:strRef>
          </c:cat>
          <c:val>
            <c:numRef>
              <c:f>'tables&amp;figures'!$D$59:$G$59</c:f>
              <c:numCache>
                <c:formatCode>0%</c:formatCode>
                <c:ptCount val="4"/>
                <c:pt idx="0">
                  <c:v>0.35</c:v>
                </c:pt>
                <c:pt idx="1">
                  <c:v>0.35</c:v>
                </c:pt>
                <c:pt idx="2">
                  <c:v>0.34</c:v>
                </c:pt>
                <c:pt idx="3">
                  <c:v>0.39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6435968"/>
        <c:axId val="11724876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'tables&amp;figures'!$B$55</c15:sqref>
                        </c15:formulaRef>
                      </c:ext>
                    </c:extLst>
                    <c:strCache>
                      <c:ptCount val="1"/>
                      <c:pt idx="0">
                        <c:v>Motor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'tables&amp;figures'!$D$54:$G$54</c15:sqref>
                        </c15:formulaRef>
                      </c:ext>
                    </c:extLst>
                    <c:strCache>
                      <c:ptCount val="4"/>
                      <c:pt idx="0">
                        <c:v>Comparison</c:v>
                      </c:pt>
                      <c:pt idx="1">
                        <c:v>ELM Only</c:v>
                      </c:pt>
                      <c:pt idx="2">
                        <c:v>HEART Only</c:v>
                      </c:pt>
                      <c:pt idx="3">
                        <c:v>Heart &amp; ELM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'tables&amp;figures'!$D$55:$G$55</c15:sqref>
                        </c15:formulaRef>
                      </c:ext>
                    </c:extLst>
                    <c:numCache>
                      <c:formatCode>0%</c:formatCode>
                      <c:ptCount val="4"/>
                      <c:pt idx="0">
                        <c:v>0.36</c:v>
                      </c:pt>
                      <c:pt idx="1">
                        <c:v>0.37</c:v>
                      </c:pt>
                      <c:pt idx="2">
                        <c:v>0.35</c:v>
                      </c:pt>
                      <c:pt idx="3">
                        <c:v>0.44</c:v>
                      </c:pt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'tables&amp;figures'!$B$56</c15:sqref>
                        </c15:formulaRef>
                      </c:ext>
                    </c:extLst>
                    <c:strCache>
                      <c:ptCount val="1"/>
                      <c:pt idx="0">
                        <c:v>Literacy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'tables&amp;figures'!$D$54:$G$54</c15:sqref>
                        </c15:formulaRef>
                      </c:ext>
                    </c:extLst>
                    <c:strCache>
                      <c:ptCount val="4"/>
                      <c:pt idx="0">
                        <c:v>Comparison</c:v>
                      </c:pt>
                      <c:pt idx="1">
                        <c:v>ELM Only</c:v>
                      </c:pt>
                      <c:pt idx="2">
                        <c:v>HEART Only</c:v>
                      </c:pt>
                      <c:pt idx="3">
                        <c:v>Heart &amp; ELM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'tables&amp;figures'!$D$56:$G$56</c15:sqref>
                        </c15:formulaRef>
                      </c:ext>
                    </c:extLst>
                    <c:numCache>
                      <c:formatCode>0%</c:formatCode>
                      <c:ptCount val="4"/>
                      <c:pt idx="0">
                        <c:v>0.26</c:v>
                      </c:pt>
                      <c:pt idx="1">
                        <c:v>0.27</c:v>
                      </c:pt>
                      <c:pt idx="2">
                        <c:v>0.25</c:v>
                      </c:pt>
                      <c:pt idx="3">
                        <c:v>0.3</c:v>
                      </c:pt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'tables&amp;figures'!$B$57</c15:sqref>
                        </c15:formulaRef>
                      </c:ext>
                    </c:extLst>
                    <c:strCache>
                      <c:ptCount val="1"/>
                      <c:pt idx="0">
                        <c:v>Numeracy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'tables&amp;figures'!$D$54:$G$54</c15:sqref>
                        </c15:formulaRef>
                      </c:ext>
                    </c:extLst>
                    <c:strCache>
                      <c:ptCount val="4"/>
                      <c:pt idx="0">
                        <c:v>Comparison</c:v>
                      </c:pt>
                      <c:pt idx="1">
                        <c:v>ELM Only</c:v>
                      </c:pt>
                      <c:pt idx="2">
                        <c:v>HEART Only</c:v>
                      </c:pt>
                      <c:pt idx="3">
                        <c:v>Heart &amp; ELM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'tables&amp;figures'!$D$57:$G$57</c15:sqref>
                        </c15:formulaRef>
                      </c:ext>
                    </c:extLst>
                    <c:numCache>
                      <c:formatCode>0%</c:formatCode>
                      <c:ptCount val="4"/>
                      <c:pt idx="0">
                        <c:v>0.35</c:v>
                      </c:pt>
                      <c:pt idx="1">
                        <c:v>0.34</c:v>
                      </c:pt>
                      <c:pt idx="2">
                        <c:v>0.35</c:v>
                      </c:pt>
                      <c:pt idx="3">
                        <c:v>0.37</c:v>
                      </c:pt>
                    </c:numCache>
                  </c:numRef>
                </c:val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'tables&amp;figures'!$B$58</c15:sqref>
                        </c15:formulaRef>
                      </c:ext>
                    </c:extLst>
                    <c:strCache>
                      <c:ptCount val="1"/>
                      <c:pt idx="0">
                        <c:v>Socio-Emotional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'tables&amp;figures'!$D$54:$G$54</c15:sqref>
                        </c15:formulaRef>
                      </c:ext>
                    </c:extLst>
                    <c:strCache>
                      <c:ptCount val="4"/>
                      <c:pt idx="0">
                        <c:v>Comparison</c:v>
                      </c:pt>
                      <c:pt idx="1">
                        <c:v>ELM Only</c:v>
                      </c:pt>
                      <c:pt idx="2">
                        <c:v>HEART Only</c:v>
                      </c:pt>
                      <c:pt idx="3">
                        <c:v>Heart &amp; ELM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'tables&amp;figures'!$D$58:$G$58</c15:sqref>
                        </c15:formulaRef>
                      </c:ext>
                    </c:extLst>
                    <c:numCache>
                      <c:formatCode>0%</c:formatCode>
                      <c:ptCount val="4"/>
                      <c:pt idx="0">
                        <c:v>0.41</c:v>
                      </c:pt>
                      <c:pt idx="1">
                        <c:v>0.42</c:v>
                      </c:pt>
                      <c:pt idx="2">
                        <c:v>0.43</c:v>
                      </c:pt>
                      <c:pt idx="3">
                        <c:v>0.47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11643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248768"/>
        <c:crosses val="autoZero"/>
        <c:auto val="1"/>
        <c:lblAlgn val="ctr"/>
        <c:lblOffset val="100"/>
        <c:noMultiLvlLbl val="0"/>
      </c:catAx>
      <c:valAx>
        <c:axId val="117248768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435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Figure 6: Total Sears-Pre Score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'tables&amp;figures'!$B$104:$C$104</c:f>
              <c:strCache>
                <c:ptCount val="2"/>
                <c:pt idx="0">
                  <c:v>Total Sears-Pre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'tables&amp;figures'!$D$103:$G$103</c:f>
              <c:strCache>
                <c:ptCount val="4"/>
                <c:pt idx="0">
                  <c:v>Comparison</c:v>
                </c:pt>
                <c:pt idx="1">
                  <c:v>ELM Only</c:v>
                </c:pt>
                <c:pt idx="2">
                  <c:v>HEART Only</c:v>
                </c:pt>
                <c:pt idx="3">
                  <c:v>Heart &amp; ELM</c:v>
                </c:pt>
              </c:strCache>
            </c:strRef>
          </c:cat>
          <c:val>
            <c:numRef>
              <c:f>'tables&amp;figures'!$D$104:$G$104</c:f>
              <c:numCache>
                <c:formatCode>0.0</c:formatCode>
                <c:ptCount val="4"/>
                <c:pt idx="0">
                  <c:v>57.58</c:v>
                </c:pt>
                <c:pt idx="1">
                  <c:v>58.17</c:v>
                </c:pt>
                <c:pt idx="2">
                  <c:v>55.56</c:v>
                </c:pt>
                <c:pt idx="3">
                  <c:v>56.91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6776320"/>
        <c:axId val="116778112"/>
      </c:barChart>
      <c:catAx>
        <c:axId val="11677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778112"/>
        <c:crosses val="autoZero"/>
        <c:auto val="1"/>
        <c:lblAlgn val="ctr"/>
        <c:lblOffset val="100"/>
        <c:noMultiLvlLbl val="0"/>
      </c:catAx>
      <c:valAx>
        <c:axId val="11677811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776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Figure 7: Relationship between Sears-Pre &amp; IDELA Scores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Sheet1!$G$1</c:f>
              <c:strCache>
                <c:ptCount val="1"/>
                <c:pt idx="0">
                  <c:v>IDELA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Sheet1!$F$2:$F$7</c:f>
              <c:numCache>
                <c:formatCode>General</c:formatCode>
                <c:ptCount val="6"/>
                <c:pt idx="0">
                  <c:v>25</c:v>
                </c:pt>
                <c:pt idx="1">
                  <c:v>35</c:v>
                </c:pt>
                <c:pt idx="2">
                  <c:v>45</c:v>
                </c:pt>
                <c:pt idx="3">
                  <c:v>55</c:v>
                </c:pt>
                <c:pt idx="4">
                  <c:v>65</c:v>
                </c:pt>
                <c:pt idx="5">
                  <c:v>75</c:v>
                </c:pt>
              </c:numCache>
            </c:numRef>
          </c:xVal>
          <c:yVal>
            <c:numRef>
              <c:f>Sheet1!$G$2:$G$7</c:f>
              <c:numCache>
                <c:formatCode>General</c:formatCode>
                <c:ptCount val="6"/>
                <c:pt idx="0">
                  <c:v>0.26</c:v>
                </c:pt>
                <c:pt idx="1">
                  <c:v>0.32</c:v>
                </c:pt>
                <c:pt idx="2">
                  <c:v>0.33</c:v>
                </c:pt>
                <c:pt idx="3">
                  <c:v>0.36</c:v>
                </c:pt>
                <c:pt idx="4">
                  <c:v>0.38</c:v>
                </c:pt>
                <c:pt idx="5">
                  <c:v>0.38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Motor Development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Sheet1!$F$2:$F$7</c:f>
              <c:numCache>
                <c:formatCode>General</c:formatCode>
                <c:ptCount val="6"/>
                <c:pt idx="0">
                  <c:v>25</c:v>
                </c:pt>
                <c:pt idx="1">
                  <c:v>35</c:v>
                </c:pt>
                <c:pt idx="2">
                  <c:v>45</c:v>
                </c:pt>
                <c:pt idx="3">
                  <c:v>55</c:v>
                </c:pt>
                <c:pt idx="4">
                  <c:v>65</c:v>
                </c:pt>
                <c:pt idx="5">
                  <c:v>75</c:v>
                </c:pt>
              </c:numCache>
            </c:numRef>
          </c:xVal>
          <c:yVal>
            <c:numRef>
              <c:f>Sheet1!$H$2:$H$7</c:f>
              <c:numCache>
                <c:formatCode>General</c:formatCode>
                <c:ptCount val="6"/>
                <c:pt idx="0">
                  <c:v>0.33</c:v>
                </c:pt>
                <c:pt idx="1">
                  <c:v>0.3</c:v>
                </c:pt>
                <c:pt idx="2">
                  <c:v>0.35</c:v>
                </c:pt>
                <c:pt idx="3">
                  <c:v>0.37</c:v>
                </c:pt>
                <c:pt idx="4">
                  <c:v>0.4</c:v>
                </c:pt>
                <c:pt idx="5">
                  <c:v>0.43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Sheet1!$I$1</c:f>
              <c:strCache>
                <c:ptCount val="1"/>
                <c:pt idx="0">
                  <c:v>Early Numeracy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Sheet1!$F$2:$F$7</c:f>
              <c:numCache>
                <c:formatCode>General</c:formatCode>
                <c:ptCount val="6"/>
                <c:pt idx="0">
                  <c:v>25</c:v>
                </c:pt>
                <c:pt idx="1">
                  <c:v>35</c:v>
                </c:pt>
                <c:pt idx="2">
                  <c:v>45</c:v>
                </c:pt>
                <c:pt idx="3">
                  <c:v>55</c:v>
                </c:pt>
                <c:pt idx="4">
                  <c:v>65</c:v>
                </c:pt>
                <c:pt idx="5">
                  <c:v>75</c:v>
                </c:pt>
              </c:numCache>
            </c:numRef>
          </c:xVal>
          <c:yVal>
            <c:numRef>
              <c:f>Sheet1!$I$2:$I$7</c:f>
              <c:numCache>
                <c:formatCode>General</c:formatCode>
                <c:ptCount val="6"/>
                <c:pt idx="0">
                  <c:v>0.25</c:v>
                </c:pt>
                <c:pt idx="1">
                  <c:v>0.34</c:v>
                </c:pt>
                <c:pt idx="2">
                  <c:v>0.32</c:v>
                </c:pt>
                <c:pt idx="3">
                  <c:v>0.35</c:v>
                </c:pt>
                <c:pt idx="4">
                  <c:v>0.39</c:v>
                </c:pt>
                <c:pt idx="5">
                  <c:v>0.35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6818304"/>
        <c:axId val="116820608"/>
      </c:scatterChart>
      <c:valAx>
        <c:axId val="116818304"/>
        <c:scaling>
          <c:orientation val="minMax"/>
          <c:min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Sears-Pre 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820608"/>
        <c:crosses val="autoZero"/>
        <c:crossBetween val="midCat"/>
      </c:valAx>
      <c:valAx>
        <c:axId val="116820608"/>
        <c:scaling>
          <c:orientation val="minMax"/>
          <c:min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IDELA 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8183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Figure 8:</a:t>
            </a:r>
            <a:r>
              <a:rPr lang="en-US" baseline="0" dirty="0" smtClean="0"/>
              <a:t> </a:t>
            </a:r>
            <a:r>
              <a:rPr lang="en-US" dirty="0" smtClean="0"/>
              <a:t>Challenges </a:t>
            </a:r>
            <a:r>
              <a:rPr lang="en-US" dirty="0"/>
              <a:t>Students Face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'tables&amp;figures'!$B$95</c:f>
              <c:strCache>
                <c:ptCount val="1"/>
                <c:pt idx="0">
                  <c:v>Family Adversity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'tables&amp;figures'!$C$92:$F$92</c:f>
              <c:strCache>
                <c:ptCount val="4"/>
                <c:pt idx="0">
                  <c:v>Comparison</c:v>
                </c:pt>
                <c:pt idx="1">
                  <c:v>ELM Only</c:v>
                </c:pt>
                <c:pt idx="2">
                  <c:v>HEART Only</c:v>
                </c:pt>
                <c:pt idx="3">
                  <c:v>Heart &amp; ELM</c:v>
                </c:pt>
              </c:strCache>
            </c:strRef>
          </c:cat>
          <c:val>
            <c:numRef>
              <c:f>'tables&amp;figures'!$C$95:$F$95</c:f>
              <c:numCache>
                <c:formatCode>0%</c:formatCode>
                <c:ptCount val="4"/>
                <c:pt idx="0">
                  <c:v>0.28999999999999998</c:v>
                </c:pt>
                <c:pt idx="1">
                  <c:v>0.22</c:v>
                </c:pt>
                <c:pt idx="2">
                  <c:v>0.24</c:v>
                </c:pt>
                <c:pt idx="3">
                  <c:v>0.32</c:v>
                </c:pt>
              </c:numCache>
            </c:numRef>
          </c:val>
        </c:ser>
        <c:ser>
          <c:idx val="1"/>
          <c:order val="1"/>
          <c:tx>
            <c:strRef>
              <c:f>'tables&amp;figures'!$B$96</c:f>
              <c:strCache>
                <c:ptCount val="1"/>
                <c:pt idx="0">
                  <c:v>Physical Disability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'tables&amp;figures'!$C$92:$F$92</c:f>
              <c:strCache>
                <c:ptCount val="4"/>
                <c:pt idx="0">
                  <c:v>Comparison</c:v>
                </c:pt>
                <c:pt idx="1">
                  <c:v>ELM Only</c:v>
                </c:pt>
                <c:pt idx="2">
                  <c:v>HEART Only</c:v>
                </c:pt>
                <c:pt idx="3">
                  <c:v>Heart &amp; ELM</c:v>
                </c:pt>
              </c:strCache>
            </c:strRef>
          </c:cat>
          <c:val>
            <c:numRef>
              <c:f>'tables&amp;figures'!$C$96:$F$96</c:f>
              <c:numCache>
                <c:formatCode>0%</c:formatCode>
                <c:ptCount val="4"/>
                <c:pt idx="0">
                  <c:v>0.03</c:v>
                </c:pt>
                <c:pt idx="1">
                  <c:v>0.04</c:v>
                </c:pt>
                <c:pt idx="2">
                  <c:v>0.02</c:v>
                </c:pt>
                <c:pt idx="3">
                  <c:v>7.0000000000000007E-2</c:v>
                </c:pt>
              </c:numCache>
            </c:numRef>
          </c:val>
        </c:ser>
        <c:ser>
          <c:idx val="2"/>
          <c:order val="2"/>
          <c:tx>
            <c:strRef>
              <c:f>'tables&amp;figures'!$B$97</c:f>
              <c:strCache>
                <c:ptCount val="1"/>
                <c:pt idx="0">
                  <c:v>Learning Disability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'tables&amp;figures'!$C$92:$F$92</c:f>
              <c:strCache>
                <c:ptCount val="4"/>
                <c:pt idx="0">
                  <c:v>Comparison</c:v>
                </c:pt>
                <c:pt idx="1">
                  <c:v>ELM Only</c:v>
                </c:pt>
                <c:pt idx="2">
                  <c:v>HEART Only</c:v>
                </c:pt>
                <c:pt idx="3">
                  <c:v>Heart &amp; ELM</c:v>
                </c:pt>
              </c:strCache>
            </c:strRef>
          </c:cat>
          <c:val>
            <c:numRef>
              <c:f>'tables&amp;figures'!$C$97:$F$97</c:f>
              <c:numCache>
                <c:formatCode>0%</c:formatCode>
                <c:ptCount val="4"/>
                <c:pt idx="0">
                  <c:v>0.09</c:v>
                </c:pt>
                <c:pt idx="1">
                  <c:v>7.0000000000000007E-2</c:v>
                </c:pt>
                <c:pt idx="2">
                  <c:v>0.04</c:v>
                </c:pt>
                <c:pt idx="3">
                  <c:v>0.08</c:v>
                </c:pt>
              </c:numCache>
            </c:numRef>
          </c:val>
        </c:ser>
        <c:ser>
          <c:idx val="3"/>
          <c:order val="3"/>
          <c:tx>
            <c:strRef>
              <c:f>'tables&amp;figures'!$B$98</c:f>
              <c:strCache>
                <c:ptCount val="1"/>
                <c:pt idx="0">
                  <c:v>Emotional Difficulties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'tables&amp;figures'!$C$92:$F$92</c:f>
              <c:strCache>
                <c:ptCount val="4"/>
                <c:pt idx="0">
                  <c:v>Comparison</c:v>
                </c:pt>
                <c:pt idx="1">
                  <c:v>ELM Only</c:v>
                </c:pt>
                <c:pt idx="2">
                  <c:v>HEART Only</c:v>
                </c:pt>
                <c:pt idx="3">
                  <c:v>Heart &amp; ELM</c:v>
                </c:pt>
              </c:strCache>
            </c:strRef>
          </c:cat>
          <c:val>
            <c:numRef>
              <c:f>'tables&amp;figures'!$C$98:$F$98</c:f>
              <c:numCache>
                <c:formatCode>0%</c:formatCode>
                <c:ptCount val="4"/>
                <c:pt idx="0">
                  <c:v>0.21</c:v>
                </c:pt>
                <c:pt idx="1">
                  <c:v>0.15</c:v>
                </c:pt>
                <c:pt idx="2">
                  <c:v>0.08</c:v>
                </c:pt>
                <c:pt idx="3">
                  <c:v>0.19</c:v>
                </c:pt>
              </c:numCache>
            </c:numRef>
          </c:val>
        </c:ser>
        <c:ser>
          <c:idx val="4"/>
          <c:order val="4"/>
          <c:tx>
            <c:strRef>
              <c:f>'tables&amp;figures'!$B$99</c:f>
              <c:strCache>
                <c:ptCount val="1"/>
                <c:pt idx="0">
                  <c:v>Often Absent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'tables&amp;figures'!$C$92:$F$92</c:f>
              <c:strCache>
                <c:ptCount val="4"/>
                <c:pt idx="0">
                  <c:v>Comparison</c:v>
                </c:pt>
                <c:pt idx="1">
                  <c:v>ELM Only</c:v>
                </c:pt>
                <c:pt idx="2">
                  <c:v>HEART Only</c:v>
                </c:pt>
                <c:pt idx="3">
                  <c:v>Heart &amp; ELM</c:v>
                </c:pt>
              </c:strCache>
            </c:strRef>
          </c:cat>
          <c:val>
            <c:numRef>
              <c:f>'tables&amp;figures'!$C$99:$F$99</c:f>
              <c:numCache>
                <c:formatCode>0%</c:formatCode>
                <c:ptCount val="4"/>
                <c:pt idx="0">
                  <c:v>0.01</c:v>
                </c:pt>
                <c:pt idx="1">
                  <c:v>0.01</c:v>
                </c:pt>
                <c:pt idx="2">
                  <c:v>0.02</c:v>
                </c:pt>
                <c:pt idx="3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5654016"/>
        <c:axId val="115664000"/>
      </c:barChart>
      <c:catAx>
        <c:axId val="11565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664000"/>
        <c:crosses val="autoZero"/>
        <c:auto val="1"/>
        <c:lblAlgn val="ctr"/>
        <c:lblOffset val="100"/>
        <c:noMultiLvlLbl val="0"/>
      </c:catAx>
      <c:valAx>
        <c:axId val="11566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654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Figure 9: Student </a:t>
            </a:r>
            <a:r>
              <a:rPr lang="en-US" dirty="0"/>
              <a:t>Strengths/Support</a:t>
            </a:r>
          </a:p>
        </c:rich>
      </c:tx>
      <c:layout>
        <c:manualLayout>
          <c:xMode val="edge"/>
          <c:yMode val="edge"/>
          <c:x val="0.25080291446187047"/>
          <c:y val="3.172576584113816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'tables&amp;figures'!$B$101</c:f>
              <c:strCache>
                <c:ptCount val="1"/>
                <c:pt idx="0">
                  <c:v>Family is Commited to School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'tables&amp;figures'!$C$100:$F$100</c:f>
              <c:strCache>
                <c:ptCount val="4"/>
                <c:pt idx="0">
                  <c:v>Comparison</c:v>
                </c:pt>
                <c:pt idx="1">
                  <c:v>ELM Only</c:v>
                </c:pt>
                <c:pt idx="2">
                  <c:v>HEART Only</c:v>
                </c:pt>
                <c:pt idx="3">
                  <c:v>Heart &amp; ELM</c:v>
                </c:pt>
              </c:strCache>
            </c:strRef>
          </c:cat>
          <c:val>
            <c:numRef>
              <c:f>'tables&amp;figures'!$C$101:$F$101</c:f>
              <c:numCache>
                <c:formatCode>0%</c:formatCode>
                <c:ptCount val="4"/>
                <c:pt idx="0">
                  <c:v>0.37</c:v>
                </c:pt>
                <c:pt idx="1">
                  <c:v>0.41</c:v>
                </c:pt>
                <c:pt idx="2">
                  <c:v>0.39</c:v>
                </c:pt>
                <c:pt idx="3">
                  <c:v>0.48</c:v>
                </c:pt>
              </c:numCache>
            </c:numRef>
          </c:val>
        </c:ser>
        <c:ser>
          <c:idx val="1"/>
          <c:order val="1"/>
          <c:tx>
            <c:strRef>
              <c:f>'tables&amp;figures'!$B$102</c:f>
              <c:strCache>
                <c:ptCount val="1"/>
                <c:pt idx="0">
                  <c:v>Academic Strengths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'tables&amp;figures'!$C$100:$F$100</c:f>
              <c:strCache>
                <c:ptCount val="4"/>
                <c:pt idx="0">
                  <c:v>Comparison</c:v>
                </c:pt>
                <c:pt idx="1">
                  <c:v>ELM Only</c:v>
                </c:pt>
                <c:pt idx="2">
                  <c:v>HEART Only</c:v>
                </c:pt>
                <c:pt idx="3">
                  <c:v>Heart &amp; ELM</c:v>
                </c:pt>
              </c:strCache>
            </c:strRef>
          </c:cat>
          <c:val>
            <c:numRef>
              <c:f>'tables&amp;figures'!$C$102:$F$102</c:f>
              <c:numCache>
                <c:formatCode>0%</c:formatCode>
                <c:ptCount val="4"/>
                <c:pt idx="0">
                  <c:v>0.51</c:v>
                </c:pt>
                <c:pt idx="1">
                  <c:v>0.55000000000000004</c:v>
                </c:pt>
                <c:pt idx="2">
                  <c:v>0.6</c:v>
                </c:pt>
                <c:pt idx="3">
                  <c:v>0.6</c:v>
                </c:pt>
              </c:numCache>
            </c:numRef>
          </c:val>
        </c:ser>
        <c:ser>
          <c:idx val="2"/>
          <c:order val="2"/>
          <c:tx>
            <c:strRef>
              <c:f>'tables&amp;figures'!$B$103</c:f>
              <c:strCache>
                <c:ptCount val="1"/>
                <c:pt idx="0">
                  <c:v>Emotional Strengths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'tables&amp;figures'!$C$100:$F$100</c:f>
              <c:strCache>
                <c:ptCount val="4"/>
                <c:pt idx="0">
                  <c:v>Comparison</c:v>
                </c:pt>
                <c:pt idx="1">
                  <c:v>ELM Only</c:v>
                </c:pt>
                <c:pt idx="2">
                  <c:v>HEART Only</c:v>
                </c:pt>
                <c:pt idx="3">
                  <c:v>Heart &amp; ELM</c:v>
                </c:pt>
              </c:strCache>
            </c:strRef>
          </c:cat>
          <c:val>
            <c:numRef>
              <c:f>'tables&amp;figures'!$C$103:$F$103</c:f>
              <c:numCache>
                <c:formatCode>0%</c:formatCode>
                <c:ptCount val="4"/>
                <c:pt idx="0">
                  <c:v>0.44</c:v>
                </c:pt>
                <c:pt idx="1">
                  <c:v>0.54</c:v>
                </c:pt>
                <c:pt idx="2">
                  <c:v>0.59</c:v>
                </c:pt>
                <c:pt idx="3">
                  <c:v>0.53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5671040"/>
        <c:axId val="115672576"/>
      </c:barChart>
      <c:catAx>
        <c:axId val="115671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672576"/>
        <c:crosses val="autoZero"/>
        <c:auto val="1"/>
        <c:lblAlgn val="ctr"/>
        <c:lblOffset val="100"/>
        <c:noMultiLvlLbl val="0"/>
      </c:catAx>
      <c:valAx>
        <c:axId val="115672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671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F6E683-E240-434F-9888-5F7B5EA5B700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218DE55-A19E-4B71-8261-1706E65F6576}">
      <dgm:prSet custT="1"/>
      <dgm:spPr/>
      <dgm:t>
        <a:bodyPr/>
        <a:lstStyle/>
        <a:p>
          <a:pPr rtl="0"/>
          <a:r>
            <a:rPr lang="en-US" sz="1600" dirty="0" smtClean="0"/>
            <a:t>I. Research questions</a:t>
          </a:r>
          <a:endParaRPr lang="en-US" sz="1600" dirty="0"/>
        </a:p>
      </dgm:t>
    </dgm:pt>
    <dgm:pt modelId="{5D744C30-6E3B-4305-9266-C5A8A7C5313B}" type="parTrans" cxnId="{D6B49E35-D8C6-4004-B712-B6258E6E5C9A}">
      <dgm:prSet/>
      <dgm:spPr/>
      <dgm:t>
        <a:bodyPr/>
        <a:lstStyle/>
        <a:p>
          <a:endParaRPr lang="en-US" sz="1600"/>
        </a:p>
      </dgm:t>
    </dgm:pt>
    <dgm:pt modelId="{800D1E79-4E3E-485B-9B3D-8F8B99C22EB4}" type="sibTrans" cxnId="{D6B49E35-D8C6-4004-B712-B6258E6E5C9A}">
      <dgm:prSet/>
      <dgm:spPr/>
      <dgm:t>
        <a:bodyPr/>
        <a:lstStyle/>
        <a:p>
          <a:endParaRPr lang="en-US" sz="1600"/>
        </a:p>
      </dgm:t>
    </dgm:pt>
    <dgm:pt modelId="{4A528C9D-9C07-4096-9238-5E25BA7CE560}">
      <dgm:prSet custT="1"/>
      <dgm:spPr/>
      <dgm:t>
        <a:bodyPr/>
        <a:lstStyle/>
        <a:p>
          <a:pPr rtl="0"/>
          <a:r>
            <a:rPr lang="en-US" sz="1600" dirty="0" smtClean="0"/>
            <a:t>II. Sample</a:t>
          </a:r>
          <a:endParaRPr lang="en-US" sz="1600" dirty="0"/>
        </a:p>
      </dgm:t>
    </dgm:pt>
    <dgm:pt modelId="{14BEA297-1F4A-4332-A3F6-D7BFCDABE97E}" type="parTrans" cxnId="{C928C04A-C95E-4581-8AE4-ED27B1AD81D2}">
      <dgm:prSet/>
      <dgm:spPr/>
      <dgm:t>
        <a:bodyPr/>
        <a:lstStyle/>
        <a:p>
          <a:endParaRPr lang="en-US" sz="1600"/>
        </a:p>
      </dgm:t>
    </dgm:pt>
    <dgm:pt modelId="{9BAFF95D-8699-429E-9945-B81442833F27}" type="sibTrans" cxnId="{C928C04A-C95E-4581-8AE4-ED27B1AD81D2}">
      <dgm:prSet/>
      <dgm:spPr/>
      <dgm:t>
        <a:bodyPr/>
        <a:lstStyle/>
        <a:p>
          <a:endParaRPr lang="en-US" sz="1600"/>
        </a:p>
      </dgm:t>
    </dgm:pt>
    <dgm:pt modelId="{4FDE7F48-9EBB-483D-94F1-EBCD93ACE323}">
      <dgm:prSet custT="1"/>
      <dgm:spPr/>
      <dgm:t>
        <a:bodyPr/>
        <a:lstStyle/>
        <a:p>
          <a:pPr rtl="0"/>
          <a:r>
            <a:rPr lang="en-US" sz="1600" dirty="0" smtClean="0"/>
            <a:t>III. Tools used</a:t>
          </a:r>
          <a:endParaRPr lang="en-US" sz="1600" dirty="0"/>
        </a:p>
      </dgm:t>
    </dgm:pt>
    <dgm:pt modelId="{9EAD58AE-E12B-4C33-B176-BA4A1DDD5F70}" type="parTrans" cxnId="{8B04A47B-E784-4D0D-80EE-15F1C2E19091}">
      <dgm:prSet/>
      <dgm:spPr/>
      <dgm:t>
        <a:bodyPr/>
        <a:lstStyle/>
        <a:p>
          <a:endParaRPr lang="en-US" sz="1600"/>
        </a:p>
      </dgm:t>
    </dgm:pt>
    <dgm:pt modelId="{4C57435F-8DBA-418E-9C20-A73F5DADB8D6}" type="sibTrans" cxnId="{8B04A47B-E784-4D0D-80EE-15F1C2E19091}">
      <dgm:prSet/>
      <dgm:spPr/>
      <dgm:t>
        <a:bodyPr/>
        <a:lstStyle/>
        <a:p>
          <a:endParaRPr lang="en-US" sz="1600"/>
        </a:p>
      </dgm:t>
    </dgm:pt>
    <dgm:pt modelId="{1D9A2DC7-6777-4EB4-B46B-8B048D2E80D2}">
      <dgm:prSet custT="1"/>
      <dgm:spPr/>
      <dgm:t>
        <a:bodyPr/>
        <a:lstStyle/>
        <a:p>
          <a:pPr rtl="0"/>
          <a:r>
            <a:rPr lang="en-US" sz="1600" dirty="0" smtClean="0"/>
            <a:t>IV. Baseline skill scores</a:t>
          </a:r>
        </a:p>
      </dgm:t>
    </dgm:pt>
    <dgm:pt modelId="{A900616F-C951-4EA1-B959-41E17F382451}" type="parTrans" cxnId="{52F0EF10-6791-482F-A981-2F04B83CEAC4}">
      <dgm:prSet/>
      <dgm:spPr/>
      <dgm:t>
        <a:bodyPr/>
        <a:lstStyle/>
        <a:p>
          <a:endParaRPr lang="en-US" sz="1600"/>
        </a:p>
      </dgm:t>
    </dgm:pt>
    <dgm:pt modelId="{DCF27CFD-0D2D-44EC-A72B-8021F2107D1D}" type="sibTrans" cxnId="{52F0EF10-6791-482F-A981-2F04B83CEAC4}">
      <dgm:prSet/>
      <dgm:spPr/>
      <dgm:t>
        <a:bodyPr/>
        <a:lstStyle/>
        <a:p>
          <a:endParaRPr lang="en-US" sz="1600"/>
        </a:p>
      </dgm:t>
    </dgm:pt>
    <dgm:pt modelId="{7B637731-20A9-417E-8C13-D6AF3577E459}">
      <dgm:prSet custT="1"/>
      <dgm:spPr/>
      <dgm:t>
        <a:bodyPr/>
        <a:lstStyle/>
        <a:p>
          <a:pPr rtl="0"/>
          <a:r>
            <a:rPr lang="en-US" sz="1600" dirty="0" smtClean="0"/>
            <a:t>Motor Development</a:t>
          </a:r>
        </a:p>
      </dgm:t>
    </dgm:pt>
    <dgm:pt modelId="{1FD9B72C-554B-4BB9-9405-D0A383721CB5}" type="parTrans" cxnId="{9AEE39B1-F787-4889-BA95-7E9C47EFBE52}">
      <dgm:prSet/>
      <dgm:spPr/>
      <dgm:t>
        <a:bodyPr/>
        <a:lstStyle/>
        <a:p>
          <a:endParaRPr lang="en-US" sz="1600"/>
        </a:p>
      </dgm:t>
    </dgm:pt>
    <dgm:pt modelId="{C4279799-24C2-4DA6-B4C8-FF0B7FD1AFA6}" type="sibTrans" cxnId="{9AEE39B1-F787-4889-BA95-7E9C47EFBE52}">
      <dgm:prSet/>
      <dgm:spPr/>
      <dgm:t>
        <a:bodyPr/>
        <a:lstStyle/>
        <a:p>
          <a:endParaRPr lang="en-US" sz="1600"/>
        </a:p>
      </dgm:t>
    </dgm:pt>
    <dgm:pt modelId="{6187331F-AD28-46E1-8FE2-E3AA476CDA03}">
      <dgm:prSet custT="1"/>
      <dgm:spPr/>
      <dgm:t>
        <a:bodyPr/>
        <a:lstStyle/>
        <a:p>
          <a:pPr rtl="0"/>
          <a:r>
            <a:rPr lang="en-US" sz="1600" dirty="0" smtClean="0"/>
            <a:t>Emergent Numeracy</a:t>
          </a:r>
        </a:p>
      </dgm:t>
    </dgm:pt>
    <dgm:pt modelId="{7634E3E9-2461-4ABA-8454-4AE9E390D526}" type="parTrans" cxnId="{AC5D572B-C08F-4332-8F10-566374FD0665}">
      <dgm:prSet/>
      <dgm:spPr/>
      <dgm:t>
        <a:bodyPr/>
        <a:lstStyle/>
        <a:p>
          <a:endParaRPr lang="en-US" sz="1600"/>
        </a:p>
      </dgm:t>
    </dgm:pt>
    <dgm:pt modelId="{0C48A873-094B-42BA-BCE3-CA7E4E0EE1DA}" type="sibTrans" cxnId="{AC5D572B-C08F-4332-8F10-566374FD0665}">
      <dgm:prSet/>
      <dgm:spPr/>
      <dgm:t>
        <a:bodyPr/>
        <a:lstStyle/>
        <a:p>
          <a:endParaRPr lang="en-US" sz="1600"/>
        </a:p>
      </dgm:t>
    </dgm:pt>
    <dgm:pt modelId="{1E20E52B-17DF-48C6-96BA-38C612CBCE65}">
      <dgm:prSet custT="1"/>
      <dgm:spPr/>
      <dgm:t>
        <a:bodyPr/>
        <a:lstStyle/>
        <a:p>
          <a:pPr rtl="0"/>
          <a:r>
            <a:rPr lang="en-US" sz="1600" dirty="0" smtClean="0"/>
            <a:t>Emergent Literacy</a:t>
          </a:r>
        </a:p>
      </dgm:t>
    </dgm:pt>
    <dgm:pt modelId="{4FE8A84B-39AA-4D2F-AFDA-36B7084382BA}" type="parTrans" cxnId="{4BFA9B78-5F60-4DCC-9951-B74B139640CD}">
      <dgm:prSet/>
      <dgm:spPr/>
      <dgm:t>
        <a:bodyPr/>
        <a:lstStyle/>
        <a:p>
          <a:endParaRPr lang="en-US" sz="1600"/>
        </a:p>
      </dgm:t>
    </dgm:pt>
    <dgm:pt modelId="{0646AAAB-462A-4A9D-9311-8FF3BF6DE9D0}" type="sibTrans" cxnId="{4BFA9B78-5F60-4DCC-9951-B74B139640CD}">
      <dgm:prSet/>
      <dgm:spPr/>
      <dgm:t>
        <a:bodyPr/>
        <a:lstStyle/>
        <a:p>
          <a:endParaRPr lang="en-US" sz="1600"/>
        </a:p>
      </dgm:t>
    </dgm:pt>
    <dgm:pt modelId="{399233B9-81B2-49DA-8FD9-5973D46AB847}">
      <dgm:prSet custT="1"/>
      <dgm:spPr/>
      <dgm:t>
        <a:bodyPr/>
        <a:lstStyle/>
        <a:p>
          <a:pPr rtl="0"/>
          <a:r>
            <a:rPr lang="en-US" sz="1600" dirty="0" smtClean="0"/>
            <a:t>Socio-emotional Development</a:t>
          </a:r>
        </a:p>
      </dgm:t>
    </dgm:pt>
    <dgm:pt modelId="{8F7F9D79-83ED-4656-AA07-67C46B435F6E}" type="parTrans" cxnId="{30C78397-C86C-4C4E-A873-5F2B3D572CCD}">
      <dgm:prSet/>
      <dgm:spPr/>
      <dgm:t>
        <a:bodyPr/>
        <a:lstStyle/>
        <a:p>
          <a:endParaRPr lang="en-US" sz="1600"/>
        </a:p>
      </dgm:t>
    </dgm:pt>
    <dgm:pt modelId="{BD613F74-C099-4EAC-AD7C-A958D9EE9540}" type="sibTrans" cxnId="{30C78397-C86C-4C4E-A873-5F2B3D572CCD}">
      <dgm:prSet/>
      <dgm:spPr/>
      <dgm:t>
        <a:bodyPr/>
        <a:lstStyle/>
        <a:p>
          <a:endParaRPr lang="en-US" sz="1600"/>
        </a:p>
      </dgm:t>
    </dgm:pt>
    <dgm:pt modelId="{9D4C9778-D112-42C3-8EF4-588B86435B7E}">
      <dgm:prSet custT="1"/>
      <dgm:spPr/>
      <dgm:t>
        <a:bodyPr/>
        <a:lstStyle/>
        <a:p>
          <a:pPr rtl="0"/>
          <a:r>
            <a:rPr lang="en-US" sz="1600" dirty="0" smtClean="0"/>
            <a:t>SEARS-PRE</a:t>
          </a:r>
        </a:p>
      </dgm:t>
    </dgm:pt>
    <dgm:pt modelId="{4E8E6E0C-11BF-4A4E-B18E-06530CB790FF}" type="parTrans" cxnId="{759597EF-C9B9-46EF-BF3F-FD21E72B9619}">
      <dgm:prSet/>
      <dgm:spPr/>
      <dgm:t>
        <a:bodyPr/>
        <a:lstStyle/>
        <a:p>
          <a:endParaRPr lang="en-US" sz="1600"/>
        </a:p>
      </dgm:t>
    </dgm:pt>
    <dgm:pt modelId="{797C220A-7AF4-4256-A83B-C0AFE2D6C66C}" type="sibTrans" cxnId="{759597EF-C9B9-46EF-BF3F-FD21E72B9619}">
      <dgm:prSet/>
      <dgm:spPr/>
      <dgm:t>
        <a:bodyPr/>
        <a:lstStyle/>
        <a:p>
          <a:endParaRPr lang="en-US" sz="1600"/>
        </a:p>
      </dgm:t>
    </dgm:pt>
    <dgm:pt modelId="{CD54BA42-A912-493E-9AC4-07DF9994756A}">
      <dgm:prSet custT="1"/>
      <dgm:spPr/>
      <dgm:t>
        <a:bodyPr/>
        <a:lstStyle/>
        <a:p>
          <a:pPr rtl="0"/>
          <a:r>
            <a:rPr lang="en-US" sz="1600" dirty="0" smtClean="0"/>
            <a:t>V. Conclusion</a:t>
          </a:r>
        </a:p>
      </dgm:t>
    </dgm:pt>
    <dgm:pt modelId="{8480C099-B9BF-4F86-A9B2-7730F887E3C3}" type="parTrans" cxnId="{EF42C2A5-08FD-4DF0-9D2B-85A54E85755D}">
      <dgm:prSet/>
      <dgm:spPr/>
      <dgm:t>
        <a:bodyPr/>
        <a:lstStyle/>
        <a:p>
          <a:endParaRPr lang="en-US" sz="1600"/>
        </a:p>
      </dgm:t>
    </dgm:pt>
    <dgm:pt modelId="{2B2ED0D3-6A2E-4E80-B802-07BC0C99FA12}" type="sibTrans" cxnId="{EF42C2A5-08FD-4DF0-9D2B-85A54E85755D}">
      <dgm:prSet/>
      <dgm:spPr/>
      <dgm:t>
        <a:bodyPr/>
        <a:lstStyle/>
        <a:p>
          <a:endParaRPr lang="en-US" sz="1600"/>
        </a:p>
      </dgm:t>
    </dgm:pt>
    <dgm:pt modelId="{CB97B81E-4E61-434B-B010-E9F144A2D878}" type="pres">
      <dgm:prSet presAssocID="{92F6E683-E240-434F-9888-5F7B5EA5B70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831B07-BEC5-4BB5-A428-80A2D1A6EC9A}" type="pres">
      <dgm:prSet presAssocID="{0218DE55-A19E-4B71-8261-1706E65F6576}" presName="parentLin" presStyleCnt="0"/>
      <dgm:spPr/>
    </dgm:pt>
    <dgm:pt modelId="{04E54DFD-BBC7-43E6-A3EA-A01A159F958A}" type="pres">
      <dgm:prSet presAssocID="{0218DE55-A19E-4B71-8261-1706E65F6576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32BBE776-32F2-4D56-BBD5-8D4C7831B079}" type="pres">
      <dgm:prSet presAssocID="{0218DE55-A19E-4B71-8261-1706E65F657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F6F50-FA82-4D8C-8AD4-49E29AFD06E3}" type="pres">
      <dgm:prSet presAssocID="{0218DE55-A19E-4B71-8261-1706E65F6576}" presName="negativeSpace" presStyleCnt="0"/>
      <dgm:spPr/>
    </dgm:pt>
    <dgm:pt modelId="{4997098F-ED6A-437A-8DBE-1CF5DB986922}" type="pres">
      <dgm:prSet presAssocID="{0218DE55-A19E-4B71-8261-1706E65F6576}" presName="childText" presStyleLbl="conFgAcc1" presStyleIdx="0" presStyleCnt="5">
        <dgm:presLayoutVars>
          <dgm:bulletEnabled val="1"/>
        </dgm:presLayoutVars>
      </dgm:prSet>
      <dgm:spPr/>
    </dgm:pt>
    <dgm:pt modelId="{CB6DE747-1DEF-40FF-873D-E375DDC1B500}" type="pres">
      <dgm:prSet presAssocID="{800D1E79-4E3E-485B-9B3D-8F8B99C22EB4}" presName="spaceBetweenRectangles" presStyleCnt="0"/>
      <dgm:spPr/>
    </dgm:pt>
    <dgm:pt modelId="{84019805-FB57-440C-8E55-57806C6142E8}" type="pres">
      <dgm:prSet presAssocID="{4A528C9D-9C07-4096-9238-5E25BA7CE560}" presName="parentLin" presStyleCnt="0"/>
      <dgm:spPr/>
    </dgm:pt>
    <dgm:pt modelId="{15E61CF0-A8FC-4AB1-956B-F717ECF2FDFB}" type="pres">
      <dgm:prSet presAssocID="{4A528C9D-9C07-4096-9238-5E25BA7CE560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9870725E-B5E9-4E3E-A268-3C2D55802EDA}" type="pres">
      <dgm:prSet presAssocID="{4A528C9D-9C07-4096-9238-5E25BA7CE56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F104C4-D0C8-4727-BE4C-66683AF61AEB}" type="pres">
      <dgm:prSet presAssocID="{4A528C9D-9C07-4096-9238-5E25BA7CE560}" presName="negativeSpace" presStyleCnt="0"/>
      <dgm:spPr/>
    </dgm:pt>
    <dgm:pt modelId="{41E7E009-C007-4BFA-B126-91B2404509DA}" type="pres">
      <dgm:prSet presAssocID="{4A528C9D-9C07-4096-9238-5E25BA7CE560}" presName="childText" presStyleLbl="conFgAcc1" presStyleIdx="1" presStyleCnt="5">
        <dgm:presLayoutVars>
          <dgm:bulletEnabled val="1"/>
        </dgm:presLayoutVars>
      </dgm:prSet>
      <dgm:spPr/>
    </dgm:pt>
    <dgm:pt modelId="{944236BE-6FF0-490D-8699-22AC80152886}" type="pres">
      <dgm:prSet presAssocID="{9BAFF95D-8699-429E-9945-B81442833F27}" presName="spaceBetweenRectangles" presStyleCnt="0"/>
      <dgm:spPr/>
    </dgm:pt>
    <dgm:pt modelId="{84B83561-DD87-4122-930B-44E73E97E41A}" type="pres">
      <dgm:prSet presAssocID="{4FDE7F48-9EBB-483D-94F1-EBCD93ACE323}" presName="parentLin" presStyleCnt="0"/>
      <dgm:spPr/>
    </dgm:pt>
    <dgm:pt modelId="{3F355A9F-636E-49B6-85B9-50E6F7EC79E3}" type="pres">
      <dgm:prSet presAssocID="{4FDE7F48-9EBB-483D-94F1-EBCD93ACE323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733938AC-96C2-40E7-82EA-62EE283820B2}" type="pres">
      <dgm:prSet presAssocID="{4FDE7F48-9EBB-483D-94F1-EBCD93ACE32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8D2E88-A037-4516-A441-4EF7503D8687}" type="pres">
      <dgm:prSet presAssocID="{4FDE7F48-9EBB-483D-94F1-EBCD93ACE323}" presName="negativeSpace" presStyleCnt="0"/>
      <dgm:spPr/>
    </dgm:pt>
    <dgm:pt modelId="{4C61AB6A-284A-4CA8-AFE6-7208A5DB932D}" type="pres">
      <dgm:prSet presAssocID="{4FDE7F48-9EBB-483D-94F1-EBCD93ACE323}" presName="childText" presStyleLbl="conFgAcc1" presStyleIdx="2" presStyleCnt="5">
        <dgm:presLayoutVars>
          <dgm:bulletEnabled val="1"/>
        </dgm:presLayoutVars>
      </dgm:prSet>
      <dgm:spPr/>
    </dgm:pt>
    <dgm:pt modelId="{EA3F6B58-E0D3-41CE-930B-FBA68F4F66A5}" type="pres">
      <dgm:prSet presAssocID="{4C57435F-8DBA-418E-9C20-A73F5DADB8D6}" presName="spaceBetweenRectangles" presStyleCnt="0"/>
      <dgm:spPr/>
    </dgm:pt>
    <dgm:pt modelId="{290364BC-13AE-463C-AA67-4E0402A833D5}" type="pres">
      <dgm:prSet presAssocID="{1D9A2DC7-6777-4EB4-B46B-8B048D2E80D2}" presName="parentLin" presStyleCnt="0"/>
      <dgm:spPr/>
    </dgm:pt>
    <dgm:pt modelId="{1AE517C8-8A65-4217-9E92-8EB0D1CD44AB}" type="pres">
      <dgm:prSet presAssocID="{1D9A2DC7-6777-4EB4-B46B-8B048D2E80D2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C6E3BCE4-4450-41B6-8A75-8F51EFE70AC2}" type="pres">
      <dgm:prSet presAssocID="{1D9A2DC7-6777-4EB4-B46B-8B048D2E80D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3AB0EC-747F-4077-8874-44C137AE754A}" type="pres">
      <dgm:prSet presAssocID="{1D9A2DC7-6777-4EB4-B46B-8B048D2E80D2}" presName="negativeSpace" presStyleCnt="0"/>
      <dgm:spPr/>
    </dgm:pt>
    <dgm:pt modelId="{CDEA0C3D-0381-499D-85DF-DB4A9E1F50B9}" type="pres">
      <dgm:prSet presAssocID="{1D9A2DC7-6777-4EB4-B46B-8B048D2E80D2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1DC9C0-0E56-4E53-9EEF-AACC3F7FEA98}" type="pres">
      <dgm:prSet presAssocID="{DCF27CFD-0D2D-44EC-A72B-8021F2107D1D}" presName="spaceBetweenRectangles" presStyleCnt="0"/>
      <dgm:spPr/>
    </dgm:pt>
    <dgm:pt modelId="{4EB3614F-7DEA-4E70-AF5C-22F3D46BD7F9}" type="pres">
      <dgm:prSet presAssocID="{CD54BA42-A912-493E-9AC4-07DF9994756A}" presName="parentLin" presStyleCnt="0"/>
      <dgm:spPr/>
    </dgm:pt>
    <dgm:pt modelId="{CE2F48D0-4F27-4F41-ACE5-08C3A6D9E379}" type="pres">
      <dgm:prSet presAssocID="{CD54BA42-A912-493E-9AC4-07DF9994756A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4C0829C6-708A-45F2-A844-2A334E55B69C}" type="pres">
      <dgm:prSet presAssocID="{CD54BA42-A912-493E-9AC4-07DF9994756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F8AB62-3866-476E-8EE1-C1F52B9E41E8}" type="pres">
      <dgm:prSet presAssocID="{CD54BA42-A912-493E-9AC4-07DF9994756A}" presName="negativeSpace" presStyleCnt="0"/>
      <dgm:spPr/>
    </dgm:pt>
    <dgm:pt modelId="{77E9AEC4-D8A2-4672-AA3F-B74C785CCCD4}" type="pres">
      <dgm:prSet presAssocID="{CD54BA42-A912-493E-9AC4-07DF9994756A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0C78397-C86C-4C4E-A873-5F2B3D572CCD}" srcId="{1D9A2DC7-6777-4EB4-B46B-8B048D2E80D2}" destId="{399233B9-81B2-49DA-8FD9-5973D46AB847}" srcOrd="3" destOrd="0" parTransId="{8F7F9D79-83ED-4656-AA07-67C46B435F6E}" sibTransId="{BD613F74-C099-4EAC-AD7C-A958D9EE9540}"/>
    <dgm:cxn modelId="{52F0EF10-6791-482F-A981-2F04B83CEAC4}" srcId="{92F6E683-E240-434F-9888-5F7B5EA5B700}" destId="{1D9A2DC7-6777-4EB4-B46B-8B048D2E80D2}" srcOrd="3" destOrd="0" parTransId="{A900616F-C951-4EA1-B959-41E17F382451}" sibTransId="{DCF27CFD-0D2D-44EC-A72B-8021F2107D1D}"/>
    <dgm:cxn modelId="{C6AD9EA8-16DC-4CF4-8F29-3F2D675BA047}" type="presOf" srcId="{CD54BA42-A912-493E-9AC4-07DF9994756A}" destId="{4C0829C6-708A-45F2-A844-2A334E55B69C}" srcOrd="1" destOrd="0" presId="urn:microsoft.com/office/officeart/2005/8/layout/list1"/>
    <dgm:cxn modelId="{0BAC2876-271C-4793-B749-21A5C6D41EB3}" type="presOf" srcId="{1E20E52B-17DF-48C6-96BA-38C612CBCE65}" destId="{CDEA0C3D-0381-499D-85DF-DB4A9E1F50B9}" srcOrd="0" destOrd="2" presId="urn:microsoft.com/office/officeart/2005/8/layout/list1"/>
    <dgm:cxn modelId="{C928C04A-C95E-4581-8AE4-ED27B1AD81D2}" srcId="{92F6E683-E240-434F-9888-5F7B5EA5B700}" destId="{4A528C9D-9C07-4096-9238-5E25BA7CE560}" srcOrd="1" destOrd="0" parTransId="{14BEA297-1F4A-4332-A3F6-D7BFCDABE97E}" sibTransId="{9BAFF95D-8699-429E-9945-B81442833F27}"/>
    <dgm:cxn modelId="{DF4CAC32-3812-4CA0-96D1-30FC46FE3EFB}" type="presOf" srcId="{1D9A2DC7-6777-4EB4-B46B-8B048D2E80D2}" destId="{C6E3BCE4-4450-41B6-8A75-8F51EFE70AC2}" srcOrd="1" destOrd="0" presId="urn:microsoft.com/office/officeart/2005/8/layout/list1"/>
    <dgm:cxn modelId="{B654092D-B02B-46B1-A803-E2FB86F9AB83}" type="presOf" srcId="{0218DE55-A19E-4B71-8261-1706E65F6576}" destId="{32BBE776-32F2-4D56-BBD5-8D4C7831B079}" srcOrd="1" destOrd="0" presId="urn:microsoft.com/office/officeart/2005/8/layout/list1"/>
    <dgm:cxn modelId="{72475CB5-F5C0-430E-A081-89322EB3D65A}" type="presOf" srcId="{CD54BA42-A912-493E-9AC4-07DF9994756A}" destId="{CE2F48D0-4F27-4F41-ACE5-08C3A6D9E379}" srcOrd="0" destOrd="0" presId="urn:microsoft.com/office/officeart/2005/8/layout/list1"/>
    <dgm:cxn modelId="{4BFA9B78-5F60-4DCC-9951-B74B139640CD}" srcId="{1D9A2DC7-6777-4EB4-B46B-8B048D2E80D2}" destId="{1E20E52B-17DF-48C6-96BA-38C612CBCE65}" srcOrd="2" destOrd="0" parTransId="{4FE8A84B-39AA-4D2F-AFDA-36B7084382BA}" sibTransId="{0646AAAB-462A-4A9D-9311-8FF3BF6DE9D0}"/>
    <dgm:cxn modelId="{0E542A49-A66A-4ADF-A857-9FE1A5D5C053}" type="presOf" srcId="{0218DE55-A19E-4B71-8261-1706E65F6576}" destId="{04E54DFD-BBC7-43E6-A3EA-A01A159F958A}" srcOrd="0" destOrd="0" presId="urn:microsoft.com/office/officeart/2005/8/layout/list1"/>
    <dgm:cxn modelId="{8921E6D0-88BE-44BB-8919-C69C00070944}" type="presOf" srcId="{9D4C9778-D112-42C3-8EF4-588B86435B7E}" destId="{CDEA0C3D-0381-499D-85DF-DB4A9E1F50B9}" srcOrd="0" destOrd="4" presId="urn:microsoft.com/office/officeart/2005/8/layout/list1"/>
    <dgm:cxn modelId="{FD143858-B2AB-41E3-A9DC-EE122CA4DAA7}" type="presOf" srcId="{4FDE7F48-9EBB-483D-94F1-EBCD93ACE323}" destId="{733938AC-96C2-40E7-82EA-62EE283820B2}" srcOrd="1" destOrd="0" presId="urn:microsoft.com/office/officeart/2005/8/layout/list1"/>
    <dgm:cxn modelId="{759597EF-C9B9-46EF-BF3F-FD21E72B9619}" srcId="{1D9A2DC7-6777-4EB4-B46B-8B048D2E80D2}" destId="{9D4C9778-D112-42C3-8EF4-588B86435B7E}" srcOrd="4" destOrd="0" parTransId="{4E8E6E0C-11BF-4A4E-B18E-06530CB790FF}" sibTransId="{797C220A-7AF4-4256-A83B-C0AFE2D6C66C}"/>
    <dgm:cxn modelId="{AC5D572B-C08F-4332-8F10-566374FD0665}" srcId="{1D9A2DC7-6777-4EB4-B46B-8B048D2E80D2}" destId="{6187331F-AD28-46E1-8FE2-E3AA476CDA03}" srcOrd="1" destOrd="0" parTransId="{7634E3E9-2461-4ABA-8454-4AE9E390D526}" sibTransId="{0C48A873-094B-42BA-BCE3-CA7E4E0EE1DA}"/>
    <dgm:cxn modelId="{8B04A47B-E784-4D0D-80EE-15F1C2E19091}" srcId="{92F6E683-E240-434F-9888-5F7B5EA5B700}" destId="{4FDE7F48-9EBB-483D-94F1-EBCD93ACE323}" srcOrd="2" destOrd="0" parTransId="{9EAD58AE-E12B-4C33-B176-BA4A1DDD5F70}" sibTransId="{4C57435F-8DBA-418E-9C20-A73F5DADB8D6}"/>
    <dgm:cxn modelId="{F5281C03-E2F9-4167-8A21-396B7631EFAB}" type="presOf" srcId="{6187331F-AD28-46E1-8FE2-E3AA476CDA03}" destId="{CDEA0C3D-0381-499D-85DF-DB4A9E1F50B9}" srcOrd="0" destOrd="1" presId="urn:microsoft.com/office/officeart/2005/8/layout/list1"/>
    <dgm:cxn modelId="{EF42C2A5-08FD-4DF0-9D2B-85A54E85755D}" srcId="{92F6E683-E240-434F-9888-5F7B5EA5B700}" destId="{CD54BA42-A912-493E-9AC4-07DF9994756A}" srcOrd="4" destOrd="0" parTransId="{8480C099-B9BF-4F86-A9B2-7730F887E3C3}" sibTransId="{2B2ED0D3-6A2E-4E80-B802-07BC0C99FA12}"/>
    <dgm:cxn modelId="{1B3E7326-F36F-4067-BC29-84E3389F54CC}" type="presOf" srcId="{4FDE7F48-9EBB-483D-94F1-EBCD93ACE323}" destId="{3F355A9F-636E-49B6-85B9-50E6F7EC79E3}" srcOrd="0" destOrd="0" presId="urn:microsoft.com/office/officeart/2005/8/layout/list1"/>
    <dgm:cxn modelId="{D6B49E35-D8C6-4004-B712-B6258E6E5C9A}" srcId="{92F6E683-E240-434F-9888-5F7B5EA5B700}" destId="{0218DE55-A19E-4B71-8261-1706E65F6576}" srcOrd="0" destOrd="0" parTransId="{5D744C30-6E3B-4305-9266-C5A8A7C5313B}" sibTransId="{800D1E79-4E3E-485B-9B3D-8F8B99C22EB4}"/>
    <dgm:cxn modelId="{9AEE39B1-F787-4889-BA95-7E9C47EFBE52}" srcId="{1D9A2DC7-6777-4EB4-B46B-8B048D2E80D2}" destId="{7B637731-20A9-417E-8C13-D6AF3577E459}" srcOrd="0" destOrd="0" parTransId="{1FD9B72C-554B-4BB9-9405-D0A383721CB5}" sibTransId="{C4279799-24C2-4DA6-B4C8-FF0B7FD1AFA6}"/>
    <dgm:cxn modelId="{69F93AF8-18F4-4BE6-BACC-1044FF661449}" type="presOf" srcId="{92F6E683-E240-434F-9888-5F7B5EA5B700}" destId="{CB97B81E-4E61-434B-B010-E9F144A2D878}" srcOrd="0" destOrd="0" presId="urn:microsoft.com/office/officeart/2005/8/layout/list1"/>
    <dgm:cxn modelId="{A9CED09C-C6FC-4827-B23A-427200A3D535}" type="presOf" srcId="{399233B9-81B2-49DA-8FD9-5973D46AB847}" destId="{CDEA0C3D-0381-499D-85DF-DB4A9E1F50B9}" srcOrd="0" destOrd="3" presId="urn:microsoft.com/office/officeart/2005/8/layout/list1"/>
    <dgm:cxn modelId="{73420819-7CD7-49E1-9B30-E63A9A9C8FE4}" type="presOf" srcId="{4A528C9D-9C07-4096-9238-5E25BA7CE560}" destId="{15E61CF0-A8FC-4AB1-956B-F717ECF2FDFB}" srcOrd="0" destOrd="0" presId="urn:microsoft.com/office/officeart/2005/8/layout/list1"/>
    <dgm:cxn modelId="{BC408DA2-083C-48AF-942A-6D8CD8177818}" type="presOf" srcId="{1D9A2DC7-6777-4EB4-B46B-8B048D2E80D2}" destId="{1AE517C8-8A65-4217-9E92-8EB0D1CD44AB}" srcOrd="0" destOrd="0" presId="urn:microsoft.com/office/officeart/2005/8/layout/list1"/>
    <dgm:cxn modelId="{F1AD881D-48A1-4AA8-B50E-82EDDC2FA74A}" type="presOf" srcId="{4A528C9D-9C07-4096-9238-5E25BA7CE560}" destId="{9870725E-B5E9-4E3E-A268-3C2D55802EDA}" srcOrd="1" destOrd="0" presId="urn:microsoft.com/office/officeart/2005/8/layout/list1"/>
    <dgm:cxn modelId="{6F80792B-163D-4560-9AF8-3976BA0EEFC6}" type="presOf" srcId="{7B637731-20A9-417E-8C13-D6AF3577E459}" destId="{CDEA0C3D-0381-499D-85DF-DB4A9E1F50B9}" srcOrd="0" destOrd="0" presId="urn:microsoft.com/office/officeart/2005/8/layout/list1"/>
    <dgm:cxn modelId="{71C173E1-A557-4399-9384-7B433715961D}" type="presParOf" srcId="{CB97B81E-4E61-434B-B010-E9F144A2D878}" destId="{D0831B07-BEC5-4BB5-A428-80A2D1A6EC9A}" srcOrd="0" destOrd="0" presId="urn:microsoft.com/office/officeart/2005/8/layout/list1"/>
    <dgm:cxn modelId="{753BD888-77AB-4917-B38C-9E50D9EF915D}" type="presParOf" srcId="{D0831B07-BEC5-4BB5-A428-80A2D1A6EC9A}" destId="{04E54DFD-BBC7-43E6-A3EA-A01A159F958A}" srcOrd="0" destOrd="0" presId="urn:microsoft.com/office/officeart/2005/8/layout/list1"/>
    <dgm:cxn modelId="{44992F06-3D21-44B1-916F-77FD3C16D7B7}" type="presParOf" srcId="{D0831B07-BEC5-4BB5-A428-80A2D1A6EC9A}" destId="{32BBE776-32F2-4D56-BBD5-8D4C7831B079}" srcOrd="1" destOrd="0" presId="urn:microsoft.com/office/officeart/2005/8/layout/list1"/>
    <dgm:cxn modelId="{3F05CCCC-5E45-4FD6-9D78-16960C89D895}" type="presParOf" srcId="{CB97B81E-4E61-434B-B010-E9F144A2D878}" destId="{FFCF6F50-FA82-4D8C-8AD4-49E29AFD06E3}" srcOrd="1" destOrd="0" presId="urn:microsoft.com/office/officeart/2005/8/layout/list1"/>
    <dgm:cxn modelId="{C0327860-AC25-4B24-A03F-333CF05609B7}" type="presParOf" srcId="{CB97B81E-4E61-434B-B010-E9F144A2D878}" destId="{4997098F-ED6A-437A-8DBE-1CF5DB986922}" srcOrd="2" destOrd="0" presId="urn:microsoft.com/office/officeart/2005/8/layout/list1"/>
    <dgm:cxn modelId="{FC2AB6BE-7206-45A1-8E15-4C57B638744D}" type="presParOf" srcId="{CB97B81E-4E61-434B-B010-E9F144A2D878}" destId="{CB6DE747-1DEF-40FF-873D-E375DDC1B500}" srcOrd="3" destOrd="0" presId="urn:microsoft.com/office/officeart/2005/8/layout/list1"/>
    <dgm:cxn modelId="{A37A4119-F538-4527-B94F-B7BCB84B1741}" type="presParOf" srcId="{CB97B81E-4E61-434B-B010-E9F144A2D878}" destId="{84019805-FB57-440C-8E55-57806C6142E8}" srcOrd="4" destOrd="0" presId="urn:microsoft.com/office/officeart/2005/8/layout/list1"/>
    <dgm:cxn modelId="{3F9CF86B-8C49-4328-A84C-3B03652E0925}" type="presParOf" srcId="{84019805-FB57-440C-8E55-57806C6142E8}" destId="{15E61CF0-A8FC-4AB1-956B-F717ECF2FDFB}" srcOrd="0" destOrd="0" presId="urn:microsoft.com/office/officeart/2005/8/layout/list1"/>
    <dgm:cxn modelId="{E9B7AA81-51DA-4463-A43A-0CB0F7A1A330}" type="presParOf" srcId="{84019805-FB57-440C-8E55-57806C6142E8}" destId="{9870725E-B5E9-4E3E-A268-3C2D55802EDA}" srcOrd="1" destOrd="0" presId="urn:microsoft.com/office/officeart/2005/8/layout/list1"/>
    <dgm:cxn modelId="{F319D521-6AC6-471C-8E05-46ECCFA131BB}" type="presParOf" srcId="{CB97B81E-4E61-434B-B010-E9F144A2D878}" destId="{C1F104C4-D0C8-4727-BE4C-66683AF61AEB}" srcOrd="5" destOrd="0" presId="urn:microsoft.com/office/officeart/2005/8/layout/list1"/>
    <dgm:cxn modelId="{9F485197-F169-448F-8BD4-D147D9276511}" type="presParOf" srcId="{CB97B81E-4E61-434B-B010-E9F144A2D878}" destId="{41E7E009-C007-4BFA-B126-91B2404509DA}" srcOrd="6" destOrd="0" presId="urn:microsoft.com/office/officeart/2005/8/layout/list1"/>
    <dgm:cxn modelId="{01019920-A3CE-4BC0-AAC7-B812047CD720}" type="presParOf" srcId="{CB97B81E-4E61-434B-B010-E9F144A2D878}" destId="{944236BE-6FF0-490D-8699-22AC80152886}" srcOrd="7" destOrd="0" presId="urn:microsoft.com/office/officeart/2005/8/layout/list1"/>
    <dgm:cxn modelId="{658BE217-4AB0-4D75-B882-14852CA8A910}" type="presParOf" srcId="{CB97B81E-4E61-434B-B010-E9F144A2D878}" destId="{84B83561-DD87-4122-930B-44E73E97E41A}" srcOrd="8" destOrd="0" presId="urn:microsoft.com/office/officeart/2005/8/layout/list1"/>
    <dgm:cxn modelId="{E342D410-4782-4957-9637-570D972F77C1}" type="presParOf" srcId="{84B83561-DD87-4122-930B-44E73E97E41A}" destId="{3F355A9F-636E-49B6-85B9-50E6F7EC79E3}" srcOrd="0" destOrd="0" presId="urn:microsoft.com/office/officeart/2005/8/layout/list1"/>
    <dgm:cxn modelId="{5589598B-9C3C-4272-9176-629E999491AD}" type="presParOf" srcId="{84B83561-DD87-4122-930B-44E73E97E41A}" destId="{733938AC-96C2-40E7-82EA-62EE283820B2}" srcOrd="1" destOrd="0" presId="urn:microsoft.com/office/officeart/2005/8/layout/list1"/>
    <dgm:cxn modelId="{1A98E9A4-E433-418E-81A3-01232A0B07CD}" type="presParOf" srcId="{CB97B81E-4E61-434B-B010-E9F144A2D878}" destId="{5B8D2E88-A037-4516-A441-4EF7503D8687}" srcOrd="9" destOrd="0" presId="urn:microsoft.com/office/officeart/2005/8/layout/list1"/>
    <dgm:cxn modelId="{4B436EB9-6919-4604-8726-AED44DE937C8}" type="presParOf" srcId="{CB97B81E-4E61-434B-B010-E9F144A2D878}" destId="{4C61AB6A-284A-4CA8-AFE6-7208A5DB932D}" srcOrd="10" destOrd="0" presId="urn:microsoft.com/office/officeart/2005/8/layout/list1"/>
    <dgm:cxn modelId="{F406D5A8-C4AC-42AE-B702-D857735087BC}" type="presParOf" srcId="{CB97B81E-4E61-434B-B010-E9F144A2D878}" destId="{EA3F6B58-E0D3-41CE-930B-FBA68F4F66A5}" srcOrd="11" destOrd="0" presId="urn:microsoft.com/office/officeart/2005/8/layout/list1"/>
    <dgm:cxn modelId="{769570D3-0220-49C9-9BCA-0EF0FFA97149}" type="presParOf" srcId="{CB97B81E-4E61-434B-B010-E9F144A2D878}" destId="{290364BC-13AE-463C-AA67-4E0402A833D5}" srcOrd="12" destOrd="0" presId="urn:microsoft.com/office/officeart/2005/8/layout/list1"/>
    <dgm:cxn modelId="{2702F4F6-4070-48F3-89A6-2A7B4E4B649B}" type="presParOf" srcId="{290364BC-13AE-463C-AA67-4E0402A833D5}" destId="{1AE517C8-8A65-4217-9E92-8EB0D1CD44AB}" srcOrd="0" destOrd="0" presId="urn:microsoft.com/office/officeart/2005/8/layout/list1"/>
    <dgm:cxn modelId="{00F5533D-9467-4BE3-85A2-445CAD68F418}" type="presParOf" srcId="{290364BC-13AE-463C-AA67-4E0402A833D5}" destId="{C6E3BCE4-4450-41B6-8A75-8F51EFE70AC2}" srcOrd="1" destOrd="0" presId="urn:microsoft.com/office/officeart/2005/8/layout/list1"/>
    <dgm:cxn modelId="{151A4480-71F0-45A2-BC51-BC5509623F95}" type="presParOf" srcId="{CB97B81E-4E61-434B-B010-E9F144A2D878}" destId="{B73AB0EC-747F-4077-8874-44C137AE754A}" srcOrd="13" destOrd="0" presId="urn:microsoft.com/office/officeart/2005/8/layout/list1"/>
    <dgm:cxn modelId="{25A9C26F-9103-4FD6-9402-5B1AA8E6F7E1}" type="presParOf" srcId="{CB97B81E-4E61-434B-B010-E9F144A2D878}" destId="{CDEA0C3D-0381-499D-85DF-DB4A9E1F50B9}" srcOrd="14" destOrd="0" presId="urn:microsoft.com/office/officeart/2005/8/layout/list1"/>
    <dgm:cxn modelId="{C046F5EC-E3A7-4186-8075-0383DAC18062}" type="presParOf" srcId="{CB97B81E-4E61-434B-B010-E9F144A2D878}" destId="{141DC9C0-0E56-4E53-9EEF-AACC3F7FEA98}" srcOrd="15" destOrd="0" presId="urn:microsoft.com/office/officeart/2005/8/layout/list1"/>
    <dgm:cxn modelId="{443D8EA8-5D1B-4E30-8859-366A5B5827F3}" type="presParOf" srcId="{CB97B81E-4E61-434B-B010-E9F144A2D878}" destId="{4EB3614F-7DEA-4E70-AF5C-22F3D46BD7F9}" srcOrd="16" destOrd="0" presId="urn:microsoft.com/office/officeart/2005/8/layout/list1"/>
    <dgm:cxn modelId="{2CF30294-5D2A-4C6C-B621-794738D903F4}" type="presParOf" srcId="{4EB3614F-7DEA-4E70-AF5C-22F3D46BD7F9}" destId="{CE2F48D0-4F27-4F41-ACE5-08C3A6D9E379}" srcOrd="0" destOrd="0" presId="urn:microsoft.com/office/officeart/2005/8/layout/list1"/>
    <dgm:cxn modelId="{D9C0F4D5-B459-4FB6-A28C-75A964A52A92}" type="presParOf" srcId="{4EB3614F-7DEA-4E70-AF5C-22F3D46BD7F9}" destId="{4C0829C6-708A-45F2-A844-2A334E55B69C}" srcOrd="1" destOrd="0" presId="urn:microsoft.com/office/officeart/2005/8/layout/list1"/>
    <dgm:cxn modelId="{C53686D8-3834-46D4-9B7B-15B7EBCE11EC}" type="presParOf" srcId="{CB97B81E-4E61-434B-B010-E9F144A2D878}" destId="{85F8AB62-3866-476E-8EE1-C1F52B9E41E8}" srcOrd="17" destOrd="0" presId="urn:microsoft.com/office/officeart/2005/8/layout/list1"/>
    <dgm:cxn modelId="{0777C40F-31C9-4238-8D32-59C459BF3B1E}" type="presParOf" srcId="{CB97B81E-4E61-434B-B010-E9F144A2D878}" destId="{77E9AEC4-D8A2-4672-AA3F-B74C785CCCD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97098F-ED6A-437A-8DBE-1CF5DB986922}">
      <dsp:nvSpPr>
        <dsp:cNvPr id="0" name=""/>
        <dsp:cNvSpPr/>
      </dsp:nvSpPr>
      <dsp:spPr>
        <a:xfrm>
          <a:off x="0" y="262445"/>
          <a:ext cx="849432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BBE776-32F2-4D56-BBD5-8D4C7831B079}">
      <dsp:nvSpPr>
        <dsp:cNvPr id="0" name=""/>
        <dsp:cNvSpPr/>
      </dsp:nvSpPr>
      <dsp:spPr>
        <a:xfrm>
          <a:off x="424716" y="55805"/>
          <a:ext cx="5946024" cy="4132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46" tIns="0" rIns="224746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I. Research questions</a:t>
          </a:r>
          <a:endParaRPr lang="en-US" sz="1600" kern="1200" dirty="0"/>
        </a:p>
      </dsp:txBody>
      <dsp:txXfrm>
        <a:off x="444891" y="75980"/>
        <a:ext cx="5905674" cy="372930"/>
      </dsp:txXfrm>
    </dsp:sp>
    <dsp:sp modelId="{41E7E009-C007-4BFA-B126-91B2404509DA}">
      <dsp:nvSpPr>
        <dsp:cNvPr id="0" name=""/>
        <dsp:cNvSpPr/>
      </dsp:nvSpPr>
      <dsp:spPr>
        <a:xfrm>
          <a:off x="0" y="897486"/>
          <a:ext cx="849432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1945820"/>
              <a:satOff val="15546"/>
              <a:lumOff val="66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70725E-B5E9-4E3E-A268-3C2D55802EDA}">
      <dsp:nvSpPr>
        <dsp:cNvPr id="0" name=""/>
        <dsp:cNvSpPr/>
      </dsp:nvSpPr>
      <dsp:spPr>
        <a:xfrm>
          <a:off x="424716" y="690845"/>
          <a:ext cx="5946024" cy="413280"/>
        </a:xfrm>
        <a:prstGeom prst="roundRect">
          <a:avLst/>
        </a:prstGeom>
        <a:solidFill>
          <a:schemeClr val="accent3">
            <a:hueOff val="-1945820"/>
            <a:satOff val="15546"/>
            <a:lumOff val="66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46" tIns="0" rIns="224746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II. Sample</a:t>
          </a:r>
          <a:endParaRPr lang="en-US" sz="1600" kern="1200" dirty="0"/>
        </a:p>
      </dsp:txBody>
      <dsp:txXfrm>
        <a:off x="444891" y="711020"/>
        <a:ext cx="5905674" cy="372930"/>
      </dsp:txXfrm>
    </dsp:sp>
    <dsp:sp modelId="{4C61AB6A-284A-4CA8-AFE6-7208A5DB932D}">
      <dsp:nvSpPr>
        <dsp:cNvPr id="0" name=""/>
        <dsp:cNvSpPr/>
      </dsp:nvSpPr>
      <dsp:spPr>
        <a:xfrm>
          <a:off x="0" y="1532526"/>
          <a:ext cx="849432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3891639"/>
              <a:satOff val="31092"/>
              <a:lumOff val="133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3938AC-96C2-40E7-82EA-62EE283820B2}">
      <dsp:nvSpPr>
        <dsp:cNvPr id="0" name=""/>
        <dsp:cNvSpPr/>
      </dsp:nvSpPr>
      <dsp:spPr>
        <a:xfrm>
          <a:off x="424716" y="1325886"/>
          <a:ext cx="5946024" cy="413280"/>
        </a:xfrm>
        <a:prstGeom prst="roundRect">
          <a:avLst/>
        </a:prstGeom>
        <a:solidFill>
          <a:schemeClr val="accent3">
            <a:hueOff val="-3891639"/>
            <a:satOff val="31092"/>
            <a:lumOff val="1333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46" tIns="0" rIns="224746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III. Tools used</a:t>
          </a:r>
          <a:endParaRPr lang="en-US" sz="1600" kern="1200" dirty="0"/>
        </a:p>
      </dsp:txBody>
      <dsp:txXfrm>
        <a:off x="444891" y="1346061"/>
        <a:ext cx="5905674" cy="372930"/>
      </dsp:txXfrm>
    </dsp:sp>
    <dsp:sp modelId="{CDEA0C3D-0381-499D-85DF-DB4A9E1F50B9}">
      <dsp:nvSpPr>
        <dsp:cNvPr id="0" name=""/>
        <dsp:cNvSpPr/>
      </dsp:nvSpPr>
      <dsp:spPr>
        <a:xfrm>
          <a:off x="0" y="2167566"/>
          <a:ext cx="8494321" cy="1631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5837459"/>
              <a:satOff val="46638"/>
              <a:lumOff val="20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9254" tIns="291592" rIns="659254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Motor Development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Emergent Numeracy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Emergent Literacy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Socio-emotional Development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SEARS-PRE</a:t>
          </a:r>
        </a:p>
      </dsp:txBody>
      <dsp:txXfrm>
        <a:off x="0" y="2167566"/>
        <a:ext cx="8494321" cy="1631700"/>
      </dsp:txXfrm>
    </dsp:sp>
    <dsp:sp modelId="{C6E3BCE4-4450-41B6-8A75-8F51EFE70AC2}">
      <dsp:nvSpPr>
        <dsp:cNvPr id="0" name=""/>
        <dsp:cNvSpPr/>
      </dsp:nvSpPr>
      <dsp:spPr>
        <a:xfrm>
          <a:off x="424716" y="1960926"/>
          <a:ext cx="5946024" cy="413280"/>
        </a:xfrm>
        <a:prstGeom prst="roundRect">
          <a:avLst/>
        </a:prstGeom>
        <a:solidFill>
          <a:schemeClr val="accent3">
            <a:hueOff val="-5837459"/>
            <a:satOff val="46638"/>
            <a:lumOff val="2000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46" tIns="0" rIns="224746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IV. Baseline skill scores</a:t>
          </a:r>
        </a:p>
      </dsp:txBody>
      <dsp:txXfrm>
        <a:off x="444891" y="1981101"/>
        <a:ext cx="5905674" cy="372930"/>
      </dsp:txXfrm>
    </dsp:sp>
    <dsp:sp modelId="{77E9AEC4-D8A2-4672-AA3F-B74C785CCCD4}">
      <dsp:nvSpPr>
        <dsp:cNvPr id="0" name=""/>
        <dsp:cNvSpPr/>
      </dsp:nvSpPr>
      <dsp:spPr>
        <a:xfrm>
          <a:off x="0" y="4081506"/>
          <a:ext cx="849432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7783279"/>
              <a:satOff val="62184"/>
              <a:lumOff val="266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0829C6-708A-45F2-A844-2A334E55B69C}">
      <dsp:nvSpPr>
        <dsp:cNvPr id="0" name=""/>
        <dsp:cNvSpPr/>
      </dsp:nvSpPr>
      <dsp:spPr>
        <a:xfrm>
          <a:off x="424716" y="3874866"/>
          <a:ext cx="5946024" cy="413280"/>
        </a:xfrm>
        <a:prstGeom prst="roundRect">
          <a:avLst/>
        </a:prstGeom>
        <a:solidFill>
          <a:schemeClr val="accent3">
            <a:hueOff val="-7783279"/>
            <a:satOff val="62184"/>
            <a:lumOff val="2666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46" tIns="0" rIns="224746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V. Conclusion</a:t>
          </a:r>
        </a:p>
      </dsp:txBody>
      <dsp:txXfrm>
        <a:off x="444891" y="3895041"/>
        <a:ext cx="5905674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3D53F3C6-7575-44D7-AF56-9E421982488D}" type="datetimeFigureOut">
              <a:rPr lang="en-US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3FF70207-C9BE-417B-AAA3-26F9359F6B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411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FAB0833-5B4B-44AE-9A1D-B946584E1746}" type="datetimeFigureOut">
              <a:rPr lang="en-US"/>
              <a:pPr/>
              <a:t>10/21/2015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>
            <a:extLst/>
          </a:lstStyle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>
            <a:extLst/>
          </a:lstStyle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261713B-CDA6-4F1C-B282-842BC310D6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654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others names?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1713B-CDA6-4F1C-B282-842BC310D63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33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1713B-CDA6-4F1C-B282-842BC310D63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04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1713B-CDA6-4F1C-B282-842BC310D63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8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1713B-CDA6-4F1C-B282-842BC310D63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74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1713B-CDA6-4F1C-B282-842BC310D63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96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1713B-CDA6-4F1C-B282-842BC310D63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25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1713B-CDA6-4F1C-B282-842BC310D63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71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1713B-CDA6-4F1C-B282-842BC310D63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86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Column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82600" y="373653"/>
            <a:ext cx="8077200" cy="820147"/>
          </a:xfrm>
        </p:spPr>
        <p:txBody>
          <a:bodyPr>
            <a:noAutofit/>
          </a:bodyPr>
          <a:lstStyle>
            <a:lvl1pPr>
              <a:defRPr sz="32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495300" y="2621280"/>
            <a:ext cx="8064500" cy="32186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 marL="914400" marR="0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D9EB2"/>
              </a:buClr>
              <a:buSzPct val="40000"/>
              <a:buFont typeface="Wingdings"/>
              <a:buChar char=""/>
              <a:tabLst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buSzPct val="37000"/>
              <a:defRPr sz="1200"/>
            </a:lvl4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95300" y="1865376"/>
            <a:ext cx="8064500" cy="487680"/>
          </a:xfrm>
        </p:spPr>
        <p:txBody>
          <a:bodyPr/>
          <a:lstStyle>
            <a:lvl1pPr>
              <a:buNone/>
              <a:defRPr b="1" baseline="0">
                <a:solidFill>
                  <a:srgbClr val="D50B26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Col_Numbered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82600" y="373653"/>
            <a:ext cx="8077200" cy="820147"/>
          </a:xfrm>
        </p:spPr>
        <p:txBody>
          <a:bodyPr>
            <a:noAutofit/>
          </a:bodyPr>
          <a:lstStyle>
            <a:lvl1pPr>
              <a:defRPr sz="32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495300" y="1865376"/>
            <a:ext cx="8064500" cy="3218688"/>
          </a:xfrm>
        </p:spPr>
        <p:txBody>
          <a:bodyPr/>
          <a:lstStyle>
            <a:lvl1pPr>
              <a:spcBef>
                <a:spcPts val="700"/>
              </a:spcBef>
              <a:buClrTx/>
              <a:buSzPct val="60000"/>
              <a:defRPr sz="1800"/>
            </a:lvl1pPr>
            <a:lvl2pPr marL="652463" indent="-285750">
              <a:buClrTx/>
              <a:buSzPct val="100000"/>
              <a:buFont typeface="Arial" panose="020B0604020202020204" pitchFamily="34" charset="0"/>
              <a:buChar char="•"/>
              <a:defRPr lang="en-US" sz="1600" b="0" kern="1200" dirty="0" smtClean="0">
                <a:solidFill>
                  <a:schemeClr val="tx1"/>
                </a:solidFill>
                <a:latin typeface="Gill Sans MT"/>
                <a:ea typeface="+mn-ea"/>
                <a:cs typeface="Gill Sans MT"/>
              </a:defRPr>
            </a:lvl2pPr>
            <a:lvl3pPr marL="914400" marR="0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55000"/>
              <a:buFont typeface="Wingdings"/>
              <a:buChar char=""/>
              <a:tabLst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buClrTx/>
              <a:buSzPct val="40000"/>
              <a:defRPr sz="1200"/>
            </a:lvl4pPr>
            <a:lvl5pPr>
              <a:buClrTx/>
              <a:defRPr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95300" y="1865376"/>
            <a:ext cx="8064500" cy="3494024"/>
          </a:xfrm>
        </p:spPr>
        <p:txBody>
          <a:bodyPr numCol="2"/>
          <a:lstStyle>
            <a:lvl1pPr marL="320040" indent="-320040" algn="l" rtl="0" eaLnBrk="1" latinLnBrk="0" hangingPunct="1">
              <a:spcBef>
                <a:spcPts val="500"/>
              </a:spcBef>
              <a:buClrTx/>
              <a:buSzPct val="60000"/>
              <a:buFont typeface="Wingdings"/>
              <a:buChar char=""/>
              <a:defRPr/>
            </a:lvl1pPr>
            <a:lvl2pPr marL="640080" indent="-274320" algn="l" rtl="0" eaLnBrk="1" latinLnBrk="0" hangingPunct="1">
              <a:spcBef>
                <a:spcPts val="500"/>
              </a:spcBef>
              <a:buClrTx/>
              <a:buSzPct val="50000"/>
              <a:buFont typeface="Wingdings"/>
              <a:buChar char="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buClrTx/>
              <a:buSzPct val="45000"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500"/>
              </a:spcBef>
              <a:buClrTx/>
              <a:buSzPct val="40000"/>
              <a:buFont typeface="Wingdings"/>
              <a:buChar char=""/>
              <a:defRPr sz="1200"/>
            </a:lvl4pPr>
            <a:lvl5pPr>
              <a:buClrTx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1"/>
          <p:cNvSpPr>
            <a:spLocks noGrp="1"/>
          </p:cNvSpPr>
          <p:nvPr>
            <p:ph type="title"/>
          </p:nvPr>
        </p:nvSpPr>
        <p:spPr>
          <a:xfrm>
            <a:off x="482600" y="373653"/>
            <a:ext cx="8077200" cy="820147"/>
          </a:xfrm>
        </p:spPr>
        <p:txBody>
          <a:bodyPr>
            <a:noAutofit/>
          </a:bodyPr>
          <a:lstStyle>
            <a:lvl1pPr>
              <a:defRPr sz="32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ColText_Rt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495300" y="1865376"/>
            <a:ext cx="3657600" cy="3962400"/>
          </a:xfrm>
        </p:spPr>
        <p:txBody>
          <a:bodyPr/>
          <a:lstStyle>
            <a:lvl1pPr marL="320040" indent="-320040">
              <a:buClrTx/>
              <a:defRPr sz="1800"/>
            </a:lvl1pPr>
            <a:lvl2pPr>
              <a:buClrTx/>
              <a:defRPr sz="1600"/>
            </a:lvl2pPr>
            <a:lvl3pPr marL="914400" marR="0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40000"/>
              <a:buFont typeface="Wingdings"/>
              <a:buChar char=""/>
              <a:tabLst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buClrTx/>
              <a:defRPr sz="1200"/>
            </a:lvl4pPr>
            <a:lvl5pPr>
              <a:buClrTx/>
              <a:defRPr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82600" y="373653"/>
            <a:ext cx="8077200" cy="820147"/>
          </a:xfrm>
        </p:spPr>
        <p:txBody>
          <a:bodyPr>
            <a:noAutofit/>
          </a:bodyPr>
          <a:lstStyle>
            <a:lvl1pPr>
              <a:defRPr sz="32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635500" y="1865376"/>
            <a:ext cx="3924300" cy="3962400"/>
          </a:xfrm>
        </p:spPr>
        <p:txBody>
          <a:bodyPr>
            <a:normAutofit/>
          </a:bodyPr>
          <a:lstStyle>
            <a:lvl1pPr>
              <a:buClrTx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olText_Lft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4838700" y="1865376"/>
            <a:ext cx="3721100" cy="3962400"/>
          </a:xfrm>
        </p:spPr>
        <p:txBody>
          <a:bodyPr/>
          <a:lstStyle>
            <a:lvl1pPr>
              <a:buClrTx/>
              <a:defRPr sz="1800"/>
            </a:lvl1pPr>
            <a:lvl2pPr>
              <a:buClrTx/>
              <a:buSzPct val="55000"/>
              <a:defRPr sz="1600"/>
            </a:lvl2pPr>
            <a:lvl3pPr marL="914400" marR="0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40000"/>
              <a:buFont typeface="Wingdings"/>
              <a:buChar char=""/>
              <a:tabLst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buClrTx/>
              <a:defRPr sz="1200"/>
            </a:lvl4pPr>
            <a:lvl5pPr>
              <a:buClrTx/>
              <a:defRPr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82600" y="373653"/>
            <a:ext cx="8077200" cy="820147"/>
          </a:xfrm>
        </p:spPr>
        <p:txBody>
          <a:bodyPr>
            <a:noAutofit/>
          </a:bodyPr>
          <a:lstStyle>
            <a:lvl1pPr>
              <a:defRPr sz="32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91998" y="1865376"/>
            <a:ext cx="3908552" cy="3962400"/>
          </a:xfrm>
        </p:spPr>
        <p:txBody>
          <a:bodyPr>
            <a:normAutofit/>
          </a:bodyPr>
          <a:lstStyle>
            <a:lvl1pPr marL="319088" indent="-319088">
              <a:buClrTx/>
              <a:buSzPct val="70000"/>
              <a:buFont typeface="Wingdings" charset="2"/>
              <a:buChar char=""/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ol_w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85648" y="2621280"/>
            <a:ext cx="8074152" cy="3218688"/>
          </a:xfrm>
        </p:spPr>
        <p:txBody>
          <a:bodyPr numCol="2"/>
          <a:lstStyle>
            <a:lvl1pPr marL="320040" indent="-320040" algn="l" rtl="0" eaLnBrk="1" latinLnBrk="0" hangingPunct="1">
              <a:spcBef>
                <a:spcPts val="500"/>
              </a:spcBef>
              <a:buClrTx/>
              <a:buSzPct val="75000"/>
              <a:buFont typeface="Wingdings"/>
              <a:buChar char=""/>
              <a:defRPr/>
            </a:lvl1pPr>
            <a:lvl2pPr marL="640080" indent="-228600" algn="l" rtl="0" eaLnBrk="1" latinLnBrk="0" hangingPunct="1">
              <a:spcBef>
                <a:spcPts val="500"/>
              </a:spcBef>
              <a:buClrTx/>
              <a:buSzPct val="60000"/>
              <a:buFont typeface="Wingdings"/>
              <a:buChar char="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buClrTx/>
              <a:buSzPct val="45000"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500"/>
              </a:spcBef>
              <a:buClrTx/>
              <a:buSzPct val="40000"/>
              <a:buFont typeface="Wingdings"/>
              <a:buChar char=""/>
              <a:defRPr sz="1200"/>
            </a:lvl4pPr>
            <a:lvl5pPr>
              <a:buClrTx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1"/>
          <p:cNvSpPr>
            <a:spLocks noGrp="1"/>
          </p:cNvSpPr>
          <p:nvPr>
            <p:ph type="title"/>
          </p:nvPr>
        </p:nvSpPr>
        <p:spPr>
          <a:xfrm>
            <a:off x="482600" y="373653"/>
            <a:ext cx="8077200" cy="820147"/>
          </a:xfrm>
        </p:spPr>
        <p:txBody>
          <a:bodyPr>
            <a:noAutofit/>
          </a:bodyPr>
          <a:lstStyle>
            <a:lvl1pPr>
              <a:defRPr sz="32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98348" y="1865376"/>
            <a:ext cx="8061452" cy="487680"/>
          </a:xfrm>
        </p:spPr>
        <p:txBody>
          <a:bodyPr/>
          <a:lstStyle>
            <a:lvl1pPr>
              <a:buNone/>
              <a:defRPr b="1" baseline="0">
                <a:solidFill>
                  <a:schemeClr val="accent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381000"/>
            <a:ext cx="8153400" cy="819149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" name="Picture 10" descr="485&amp;k-[Converted]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8775" y="6208713"/>
            <a:ext cx="196215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_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8150" y="3225800"/>
            <a:ext cx="32004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spc="60" dirty="0" err="1">
                <a:latin typeface="Gill Sans MT"/>
                <a:ea typeface="+mn-ea"/>
                <a:cs typeface="Gill Sans MT"/>
              </a:rPr>
              <a:t>www.savethechildren.org</a:t>
            </a:r>
            <a:endParaRPr lang="en-US" sz="1600" spc="60" dirty="0">
              <a:latin typeface="Gill Sans MT"/>
              <a:ea typeface="+mn-ea"/>
              <a:cs typeface="Gill Sans MT"/>
            </a:endParaRPr>
          </a:p>
        </p:txBody>
      </p:sp>
      <p:pic>
        <p:nvPicPr>
          <p:cNvPr id="4" name="Picture 13" descr="STC_logo_whiteRe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0500" y="2393950"/>
            <a:ext cx="351631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405960" y="4648200"/>
            <a:ext cx="4343400" cy="609600"/>
          </a:xfrm>
        </p:spPr>
        <p:txBody>
          <a:bodyPr>
            <a:normAutofit/>
          </a:bodyPr>
          <a:lstStyle>
            <a:lvl1pPr algn="ctr">
              <a:buNone/>
              <a:defRPr sz="16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Column_Subtitl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00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>
                <a:solidFill>
                  <a:srgbClr val="FFFFFF"/>
                </a:solidFill>
              </a:rPr>
              <a:t>av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295400"/>
            <a:ext cx="533400" cy="228600"/>
          </a:xfrm>
          <a:prstGeom prst="rect">
            <a:avLst/>
          </a:prstGeom>
          <a:solidFill>
            <a:srgbClr val="71839A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718399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3250" y="1295400"/>
            <a:ext cx="8553450" cy="228600"/>
          </a:xfrm>
          <a:prstGeom prst="rect">
            <a:avLst/>
          </a:prstGeom>
          <a:solidFill>
            <a:srgbClr val="D8002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 w="12700" cmpd="sng">
            <a:solidFill>
              <a:srgbClr val="71839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14" descr="485&amp;k-[Converted]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8775" y="6208713"/>
            <a:ext cx="196215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82600" y="373653"/>
            <a:ext cx="8077200" cy="820147"/>
          </a:xfrm>
        </p:spPr>
        <p:txBody>
          <a:bodyPr>
            <a:noAutofit/>
          </a:bodyPr>
          <a:lstStyle>
            <a:lvl1pPr>
              <a:defRPr sz="32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495300" y="2621280"/>
            <a:ext cx="8064500" cy="32186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 marL="914400" marR="0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D9EB2"/>
              </a:buClr>
              <a:buSzPct val="40000"/>
              <a:buFont typeface="Wingdings"/>
              <a:buChar char=""/>
              <a:tabLst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buSzPct val="37000"/>
              <a:defRPr sz="1200"/>
            </a:lvl4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95300" y="1865376"/>
            <a:ext cx="8064500" cy="487680"/>
          </a:xfrm>
        </p:spPr>
        <p:txBody>
          <a:bodyPr/>
          <a:lstStyle>
            <a:lvl1pPr>
              <a:buNone/>
              <a:defRPr b="1" baseline="0">
                <a:solidFill>
                  <a:srgbClr val="D50B26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Asian Child)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-9525" y="6070600"/>
            <a:ext cx="2295525" cy="696913"/>
          </a:xfrm>
          <a:prstGeom prst="rect">
            <a:avLst/>
          </a:prstGeom>
          <a:solidFill>
            <a:srgbClr val="D8002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2371725" y="6070600"/>
            <a:ext cx="6784975" cy="685800"/>
          </a:xfrm>
          <a:prstGeom prst="rect">
            <a:avLst/>
          </a:prstGeom>
          <a:solidFill>
            <a:srgbClr val="8D9EB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7" name="Picture 13" descr="485&amp;k-[Converted]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8775" y="6208713"/>
            <a:ext cx="196215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879190" y="2311400"/>
            <a:ext cx="7848600" cy="2717800"/>
          </a:xfrm>
        </p:spPr>
        <p:txBody>
          <a:bodyPr rtlCol="0"/>
          <a:lstStyle>
            <a:lvl1pPr algn="r">
              <a:defRPr sz="3600" b="0" i="0" cap="all" spc="600" baseline="0">
                <a:latin typeface="Gill Sans MT"/>
                <a:cs typeface="Gill Sans MT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812344" y="5054600"/>
            <a:ext cx="7848600" cy="711200"/>
          </a:xfrm>
        </p:spPr>
        <p:txBody>
          <a:bodyPr>
            <a:normAutofit/>
          </a:bodyPr>
          <a:lstStyle>
            <a:lvl1pPr algn="r">
              <a:buNone/>
              <a:defRPr sz="1400" b="0" i="1"/>
            </a:lvl1pPr>
            <a:lvl2pPr algn="r">
              <a:buNone/>
              <a:defRPr/>
            </a:lvl2pPr>
            <a:lvl3pPr algn="r">
              <a:buNone/>
              <a:defRPr/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(African Child)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-9525" y="6070600"/>
            <a:ext cx="2295525" cy="696913"/>
          </a:xfrm>
          <a:prstGeom prst="rect">
            <a:avLst/>
          </a:prstGeom>
          <a:solidFill>
            <a:srgbClr val="D8002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2371725" y="6070600"/>
            <a:ext cx="6784975" cy="685800"/>
          </a:xfrm>
          <a:prstGeom prst="rect">
            <a:avLst/>
          </a:prstGeom>
          <a:solidFill>
            <a:srgbClr val="8D9EB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7" name="Picture 13" descr="485&amp;k-[Converted]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8775" y="6208713"/>
            <a:ext cx="196215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879190" y="2311400"/>
            <a:ext cx="7848600" cy="2717800"/>
          </a:xfrm>
        </p:spPr>
        <p:txBody>
          <a:bodyPr rtlCol="0"/>
          <a:lstStyle>
            <a:lvl1pPr algn="r">
              <a:defRPr sz="3600" b="0" i="0" cap="all" spc="600" baseline="0">
                <a:latin typeface="Gill Sans MT"/>
                <a:cs typeface="Gill Sans MT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790062" y="5054600"/>
            <a:ext cx="7848600" cy="711200"/>
          </a:xfrm>
        </p:spPr>
        <p:txBody>
          <a:bodyPr>
            <a:normAutofit/>
          </a:bodyPr>
          <a:lstStyle>
            <a:lvl1pPr algn="r">
              <a:buNone/>
              <a:defRPr sz="1400" b="0" i="1"/>
            </a:lvl1pPr>
            <a:lvl2pPr algn="r">
              <a:buNone/>
              <a:defRPr/>
            </a:lvl2pPr>
            <a:lvl3pPr algn="r">
              <a:buNone/>
              <a:defRPr/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 (US Child)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-9525" y="6070600"/>
            <a:ext cx="2295525" cy="696913"/>
          </a:xfrm>
          <a:prstGeom prst="rect">
            <a:avLst/>
          </a:prstGeom>
          <a:solidFill>
            <a:srgbClr val="D8002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2371725" y="6070600"/>
            <a:ext cx="6784975" cy="685800"/>
          </a:xfrm>
          <a:prstGeom prst="rect">
            <a:avLst/>
          </a:prstGeom>
          <a:solidFill>
            <a:srgbClr val="8D9EB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7" name="Picture 13" descr="485&amp;k-[Converted]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8775" y="6208713"/>
            <a:ext cx="196215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1603598" y="2311400"/>
            <a:ext cx="7135091" cy="2717800"/>
          </a:xfrm>
        </p:spPr>
        <p:txBody>
          <a:bodyPr rtlCol="0"/>
          <a:lstStyle>
            <a:lvl1pPr algn="r">
              <a:defRPr sz="3600" b="0" i="0" cap="all" spc="600" baseline="0">
                <a:latin typeface="Gill Sans MT"/>
                <a:cs typeface="Gill Sans MT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1514470" y="5054600"/>
            <a:ext cx="7135091" cy="711200"/>
          </a:xfrm>
        </p:spPr>
        <p:txBody>
          <a:bodyPr>
            <a:normAutofit/>
          </a:bodyPr>
          <a:lstStyle>
            <a:lvl1pPr algn="r">
              <a:buNone/>
              <a:defRPr sz="1400" b="0" i="1"/>
            </a:lvl1pPr>
            <a:lvl2pPr algn="r">
              <a:buNone/>
              <a:defRPr/>
            </a:lvl2pPr>
            <a:lvl3pPr algn="r">
              <a:buNone/>
              <a:defRPr/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 (US Child)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-9525" y="6070600"/>
            <a:ext cx="2295525" cy="696913"/>
          </a:xfrm>
          <a:prstGeom prst="rect">
            <a:avLst/>
          </a:prstGeom>
          <a:solidFill>
            <a:srgbClr val="D8002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2371725" y="6070600"/>
            <a:ext cx="6784975" cy="685800"/>
          </a:xfrm>
          <a:prstGeom prst="rect">
            <a:avLst/>
          </a:prstGeom>
          <a:solidFill>
            <a:srgbClr val="8D9EB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7" name="Picture 13" descr="485&amp;k-[Converted]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8775" y="6208713"/>
            <a:ext cx="196215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990600" y="2311400"/>
            <a:ext cx="7848600" cy="2717800"/>
          </a:xfrm>
        </p:spPr>
        <p:txBody>
          <a:bodyPr rtlCol="0"/>
          <a:lstStyle>
            <a:lvl1pPr algn="r">
              <a:defRPr sz="3600" b="0" i="0" cap="all" spc="600" baseline="0">
                <a:latin typeface="Gill Sans MT"/>
                <a:cs typeface="Gill Sans MT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990600" y="5054600"/>
            <a:ext cx="7848600" cy="711200"/>
          </a:xfrm>
        </p:spPr>
        <p:txBody>
          <a:bodyPr>
            <a:normAutofit/>
          </a:bodyPr>
          <a:lstStyle>
            <a:lvl1pPr algn="r">
              <a:buNone/>
              <a:defRPr sz="1400" b="0" i="1"/>
            </a:lvl1pPr>
            <a:lvl2pPr algn="r">
              <a:buNone/>
              <a:defRPr/>
            </a:lvl2pPr>
            <a:lvl3pPr algn="r">
              <a:buNone/>
              <a:defRPr/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 (Indian Asian Child)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-9525" y="6070600"/>
            <a:ext cx="2295525" cy="696913"/>
          </a:xfrm>
          <a:prstGeom prst="rect">
            <a:avLst/>
          </a:prstGeom>
          <a:solidFill>
            <a:srgbClr val="D8002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2371725" y="6070600"/>
            <a:ext cx="6784975" cy="685800"/>
          </a:xfrm>
          <a:prstGeom prst="rect">
            <a:avLst/>
          </a:prstGeom>
          <a:solidFill>
            <a:srgbClr val="8D9EB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7" name="Picture 13" descr="485&amp;k-[Converted]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8775" y="6208713"/>
            <a:ext cx="196215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990600" y="2311400"/>
            <a:ext cx="7848600" cy="2717800"/>
          </a:xfrm>
        </p:spPr>
        <p:txBody>
          <a:bodyPr rtlCol="0"/>
          <a:lstStyle>
            <a:lvl1pPr algn="r">
              <a:defRPr sz="3600" b="0" i="0" cap="all" spc="600" baseline="0">
                <a:latin typeface="Gill Sans MT"/>
                <a:cs typeface="Gill Sans MT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990600" y="5054600"/>
            <a:ext cx="7848600" cy="711200"/>
          </a:xfrm>
        </p:spPr>
        <p:txBody>
          <a:bodyPr>
            <a:normAutofit/>
          </a:bodyPr>
          <a:lstStyle>
            <a:lvl1pPr algn="r">
              <a:buNone/>
              <a:defRPr sz="1400" b="0" i="1"/>
            </a:lvl1pPr>
            <a:lvl2pPr algn="r">
              <a:buNone/>
              <a:defRPr/>
            </a:lvl2pPr>
            <a:lvl3pPr algn="r">
              <a:buNone/>
              <a:defRPr/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 Divider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-9525" y="6070600"/>
            <a:ext cx="2295525" cy="696913"/>
          </a:xfrm>
          <a:prstGeom prst="rect">
            <a:avLst/>
          </a:prstGeom>
          <a:solidFill>
            <a:srgbClr val="D8002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2371725" y="6070600"/>
            <a:ext cx="6784975" cy="685800"/>
          </a:xfrm>
          <a:prstGeom prst="rect">
            <a:avLst/>
          </a:prstGeom>
          <a:solidFill>
            <a:srgbClr val="8D9EB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7" name="Picture 13" descr="485&amp;k-[Converted]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8775" y="6208713"/>
            <a:ext cx="196215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879190" y="2311400"/>
            <a:ext cx="7848600" cy="2717800"/>
          </a:xfrm>
        </p:spPr>
        <p:txBody>
          <a:bodyPr rtlCol="0"/>
          <a:lstStyle>
            <a:lvl1pPr algn="r">
              <a:defRPr sz="3600" b="0" i="0" cap="all" spc="600" baseline="0">
                <a:solidFill>
                  <a:schemeClr val="bg1"/>
                </a:solidFill>
                <a:latin typeface="Gill Sans MT"/>
                <a:cs typeface="Gill Sans MT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801203" y="5054600"/>
            <a:ext cx="7848600" cy="711200"/>
          </a:xfrm>
        </p:spPr>
        <p:txBody>
          <a:bodyPr>
            <a:normAutofit/>
          </a:bodyPr>
          <a:lstStyle>
            <a:lvl1pPr algn="r">
              <a:buNone/>
              <a:defRPr sz="1400" b="0" i="1">
                <a:solidFill>
                  <a:schemeClr val="bg1"/>
                </a:solidFill>
              </a:defRPr>
            </a:lvl1pPr>
            <a:lvl2pPr algn="r">
              <a:buNone/>
              <a:defRPr/>
            </a:lvl2pPr>
            <a:lvl3pPr algn="r">
              <a:buNone/>
              <a:defRPr/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_Content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-9525" y="6070600"/>
            <a:ext cx="2295525" cy="696913"/>
          </a:xfrm>
          <a:prstGeom prst="rect">
            <a:avLst/>
          </a:prstGeom>
          <a:solidFill>
            <a:srgbClr val="D8001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2371725" y="6070600"/>
            <a:ext cx="6784975" cy="685800"/>
          </a:xfrm>
          <a:prstGeom prst="rect">
            <a:avLst/>
          </a:prstGeom>
          <a:solidFill>
            <a:srgbClr val="8D9EB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10" name="Picture 13" descr="485&amp;k-[Converted]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8775" y="6208713"/>
            <a:ext cx="196215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1"/>
          <p:cNvSpPr>
            <a:spLocks noGrp="1"/>
          </p:cNvSpPr>
          <p:nvPr>
            <p:ph type="title"/>
          </p:nvPr>
        </p:nvSpPr>
        <p:spPr>
          <a:xfrm>
            <a:off x="879190" y="2311400"/>
            <a:ext cx="7848600" cy="2717800"/>
          </a:xfrm>
        </p:spPr>
        <p:txBody>
          <a:bodyPr rtlCol="0"/>
          <a:lstStyle>
            <a:lvl1pPr algn="r">
              <a:defRPr sz="3600" b="0" i="0" cap="all" spc="600" baseline="0">
                <a:latin typeface="Gill Sans MT"/>
                <a:cs typeface="Gill Sans MT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801203" y="5054600"/>
            <a:ext cx="7848600" cy="711200"/>
          </a:xfrm>
        </p:spPr>
        <p:txBody>
          <a:bodyPr>
            <a:normAutofit/>
          </a:bodyPr>
          <a:lstStyle>
            <a:lvl1pPr algn="r">
              <a:buNone/>
              <a:defRPr sz="1400" b="0" i="1">
                <a:solidFill>
                  <a:schemeClr val="tx1"/>
                </a:solidFill>
              </a:defRPr>
            </a:lvl1pPr>
            <a:lvl2pPr algn="r">
              <a:buNone/>
              <a:defRPr/>
            </a:lvl2pPr>
            <a:lvl3pPr algn="r">
              <a:buNone/>
              <a:defRPr/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82880" y="279400"/>
            <a:ext cx="2834640" cy="3048000"/>
          </a:xfrm>
        </p:spPr>
        <p:txBody>
          <a:bodyPr>
            <a:norm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23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3139440" y="279400"/>
            <a:ext cx="2834640" cy="3048000"/>
          </a:xfrm>
        </p:spPr>
        <p:txBody>
          <a:bodyPr>
            <a:normAutofit/>
          </a:bodyPr>
          <a:lstStyle>
            <a:lvl1pPr>
              <a:defRPr/>
            </a:lvl1pPr>
            <a:lvl2pPr marL="366713" indent="0">
              <a:buNone/>
              <a:defRPr/>
            </a:lvl2pPr>
            <a:lvl3pPr marL="685800" indent="0">
              <a:buNone/>
              <a:defRPr/>
            </a:lvl3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24" name="Picture Placeholder 21"/>
          <p:cNvSpPr>
            <a:spLocks noGrp="1"/>
          </p:cNvSpPr>
          <p:nvPr>
            <p:ph type="pic" sz="quarter" idx="13"/>
          </p:nvPr>
        </p:nvSpPr>
        <p:spPr>
          <a:xfrm>
            <a:off x="6096000" y="279400"/>
            <a:ext cx="2834640" cy="30480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98475" y="1865313"/>
            <a:ext cx="8061325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295400"/>
            <a:ext cx="533400" cy="228600"/>
          </a:xfrm>
          <a:prstGeom prst="rect">
            <a:avLst/>
          </a:prstGeom>
          <a:solidFill>
            <a:srgbClr val="71839A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71839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3250" y="1295400"/>
            <a:ext cx="8553450" cy="228600"/>
          </a:xfrm>
          <a:prstGeom prst="rect">
            <a:avLst/>
          </a:prstGeom>
          <a:solidFill>
            <a:srgbClr val="D8002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82600" y="363538"/>
            <a:ext cx="8077200" cy="81915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 w="12700" cmpd="sng">
            <a:solidFill>
              <a:srgbClr val="71839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1" name="TextBox 1"/>
          <p:cNvSpPr txBox="1">
            <a:spLocks noChangeArrowheads="1"/>
          </p:cNvSpPr>
          <p:nvPr/>
        </p:nvSpPr>
        <p:spPr bwMode="auto">
          <a:xfrm>
            <a:off x="8915400" y="67691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32" name="Picture 2" descr="485&amp;k-[Converted].png"/>
          <p:cNvPicPr>
            <a:picLocks noChangeAspect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6708775" y="6208713"/>
            <a:ext cx="196215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46" r:id="rId1"/>
    <p:sldLayoutId id="2147484253" r:id="rId2"/>
    <p:sldLayoutId id="2147484254" r:id="rId3"/>
    <p:sldLayoutId id="2147484255" r:id="rId4"/>
    <p:sldLayoutId id="2147484256" r:id="rId5"/>
    <p:sldLayoutId id="2147484257" r:id="rId6"/>
    <p:sldLayoutId id="2147484258" r:id="rId7"/>
    <p:sldLayoutId id="2147484259" r:id="rId8"/>
    <p:sldLayoutId id="2147484260" r:id="rId9"/>
    <p:sldLayoutId id="2147484247" r:id="rId10"/>
    <p:sldLayoutId id="2147484248" r:id="rId11"/>
    <p:sldLayoutId id="2147484249" r:id="rId12"/>
    <p:sldLayoutId id="2147484250" r:id="rId13"/>
    <p:sldLayoutId id="2147484251" r:id="rId14"/>
    <p:sldLayoutId id="2147484252" r:id="rId15"/>
    <p:sldLayoutId id="2147484261" r:id="rId16"/>
    <p:sldLayoutId id="2147484262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800" spc="50">
          <a:solidFill>
            <a:schemeClr val="tx1"/>
          </a:solidFill>
          <a:latin typeface="Gill Sans MT"/>
          <a:ea typeface="MS PGothic" pitchFamily="34" charset="-128"/>
          <a:cs typeface="Gill Sans MT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  <a:ea typeface="MS PGothic" pitchFamily="34" charset="-128"/>
          <a:cs typeface="Gill Sans MT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  <a:ea typeface="MS PGothic" pitchFamily="34" charset="-128"/>
          <a:cs typeface="Gill Sans MT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  <a:ea typeface="MS PGothic" pitchFamily="34" charset="-128"/>
          <a:cs typeface="Gill Sans MT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  <a:ea typeface="MS PGothic" pitchFamily="34" charset="-128"/>
          <a:cs typeface="Gill Sans MT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  <a:ea typeface="ＭＳ Ｐゴシック" charset="0"/>
        </a:defRPr>
      </a:lvl9pPr>
      <a:extLst/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"/>
        <a:defRPr kern="1200">
          <a:solidFill>
            <a:schemeClr val="tx1"/>
          </a:solidFill>
          <a:latin typeface="Gill Sans MT"/>
          <a:ea typeface="MS PGothic" pitchFamily="34" charset="-128"/>
          <a:cs typeface="Gill Sans MT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"/>
        <a:defRPr lang="en-US" sz="1600" kern="1200" dirty="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rgbClr val="8D9EB2"/>
        </a:buClr>
        <a:buSzPct val="40000"/>
        <a:buFont typeface="Wingdings" pitchFamily="2" charset="2"/>
        <a:buChar char=""/>
        <a:defRPr lang="en-US" sz="1400" kern="1200" dirty="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D80021"/>
        </a:buClr>
        <a:buSzPct val="38000"/>
        <a:buFont typeface="Wingdings" pitchFamily="2" charset="2"/>
        <a:buChar char=""/>
        <a:defRPr sz="1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582F87"/>
        </a:buClr>
        <a:buSzPct val="65000"/>
        <a:buFont typeface="Wingdings" pitchFamily="2" charset="2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01579"/>
            <a:ext cx="7977448" cy="2717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/>
              <a:t>ELM and HEART Baseline report October 2015</a:t>
            </a:r>
            <a:endParaRPr lang="en-US" dirty="0"/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12800" y="4206240"/>
            <a:ext cx="7848600" cy="1559560"/>
          </a:xfrm>
        </p:spPr>
        <p:txBody>
          <a:bodyPr>
            <a:normAutofit lnSpcReduction="10000"/>
          </a:bodyPr>
          <a:lstStyle/>
          <a:p>
            <a:endParaRPr lang="en-US" dirty="0" smtClean="0">
              <a:latin typeface="Gill Sans MT" pitchFamily="34" charset="0"/>
            </a:endParaRPr>
          </a:p>
          <a:p>
            <a:endParaRPr lang="en-US" sz="2300" dirty="0" smtClean="0">
              <a:latin typeface="Gill Sans MT" pitchFamily="34" charset="0"/>
            </a:endParaRPr>
          </a:p>
          <a:p>
            <a:r>
              <a:rPr lang="en-US" sz="2300" dirty="0" smtClean="0">
                <a:latin typeface="Gill Sans MT" pitchFamily="34" charset="0"/>
              </a:rPr>
              <a:t>Cindy Sobieski, Specialist, Research Learning</a:t>
            </a:r>
          </a:p>
          <a:p>
            <a:r>
              <a:rPr lang="en-US" sz="2300" dirty="0" smtClean="0">
                <a:latin typeface="Gill Sans MT" pitchFamily="34" charset="0"/>
              </a:rPr>
              <a:t>Lauren Pisani, Senior Specialist, Research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11760" y="2174240"/>
            <a:ext cx="4041140" cy="3297936"/>
          </a:xfrm>
        </p:spPr>
        <p:txBody>
          <a:bodyPr/>
          <a:lstStyle/>
          <a:p>
            <a:r>
              <a:rPr lang="en-US" sz="2000" dirty="0" smtClean="0"/>
              <a:t>On </a:t>
            </a:r>
            <a:r>
              <a:rPr lang="en-US" sz="2000" dirty="0"/>
              <a:t>average, children answered an average of </a:t>
            </a:r>
            <a:r>
              <a:rPr lang="en-US" sz="2000" dirty="0" smtClean="0"/>
              <a:t>2.5 </a:t>
            </a:r>
            <a:r>
              <a:rPr lang="en-US" sz="2000" dirty="0"/>
              <a:t>out of </a:t>
            </a:r>
            <a:r>
              <a:rPr lang="en-US" sz="2000" dirty="0" smtClean="0"/>
              <a:t>7 </a:t>
            </a:r>
            <a:r>
              <a:rPr lang="en-US" sz="2000" dirty="0"/>
              <a:t>mathematics questions correctly (</a:t>
            </a:r>
            <a:r>
              <a:rPr lang="en-US" sz="2000" dirty="0" smtClean="0"/>
              <a:t>36% correct)</a:t>
            </a:r>
          </a:p>
          <a:p>
            <a:r>
              <a:rPr lang="en-US" sz="2000" dirty="0"/>
              <a:t>No significant differences between the </a:t>
            </a:r>
            <a:r>
              <a:rPr lang="en-US" sz="2000" dirty="0" smtClean="0"/>
              <a:t>groups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Early numeracy skills scores, by group </a:t>
            </a:r>
          </a:p>
        </p:txBody>
      </p:sp>
      <p:sp>
        <p:nvSpPr>
          <p:cNvPr id="6" name="Rectangle 5"/>
          <p:cNvSpPr/>
          <p:nvPr/>
        </p:nvSpPr>
        <p:spPr>
          <a:xfrm>
            <a:off x="5424984" y="5729402"/>
            <a:ext cx="3719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Note</a:t>
            </a:r>
            <a:r>
              <a:rPr lang="en-US" sz="1200" dirty="0" smtClean="0"/>
              <a:t>:  Asterisks relate to group with the highest score;</a:t>
            </a:r>
          </a:p>
          <a:p>
            <a:r>
              <a:rPr lang="en-US" sz="1200" dirty="0" smtClean="0"/>
              <a:t> </a:t>
            </a:r>
            <a:r>
              <a:rPr lang="en-US" sz="1200" dirty="0"/>
              <a:t>* p &lt;.05, ** p &lt; .01, *** p &lt; .001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1596613"/>
              </p:ext>
            </p:extLst>
          </p:nvPr>
        </p:nvGraphicFramePr>
        <p:xfrm>
          <a:off x="4152900" y="1879600"/>
          <a:ext cx="4818380" cy="372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87234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</a:t>
            </a:r>
            <a:r>
              <a:rPr lang="en-US" dirty="0" smtClean="0"/>
              <a:t>Early literacy skills </a:t>
            </a:r>
            <a:r>
              <a:rPr lang="en-US" dirty="0"/>
              <a:t>scores, by group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28450702"/>
              </p:ext>
            </p:extLst>
          </p:nvPr>
        </p:nvGraphicFramePr>
        <p:xfrm>
          <a:off x="592421" y="2449610"/>
          <a:ext cx="8061325" cy="25241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097557"/>
                <a:gridCol w="1193076"/>
                <a:gridCol w="1193076"/>
                <a:gridCol w="1193076"/>
                <a:gridCol w="1193076"/>
                <a:gridCol w="119146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Points Possible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Comparison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ELM Only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HEART Only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Heart &amp; ELM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Print Awareness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Letter 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Expressive Vocab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Oral Comprehension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Phonetic Awareness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Writing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Total Literacy Index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Table 4. Baseline Early Literacy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016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52400" y="1940559"/>
            <a:ext cx="4000500" cy="3793109"/>
          </a:xfrm>
        </p:spPr>
        <p:txBody>
          <a:bodyPr/>
          <a:lstStyle/>
          <a:p>
            <a:r>
              <a:rPr lang="en-US" sz="2000" dirty="0" smtClean="0"/>
              <a:t>On average children </a:t>
            </a:r>
            <a:r>
              <a:rPr lang="en-US" sz="2000" dirty="0"/>
              <a:t>had an </a:t>
            </a:r>
            <a:r>
              <a:rPr lang="en-US" sz="2000" dirty="0" smtClean="0"/>
              <a:t>emergent </a:t>
            </a:r>
            <a:r>
              <a:rPr lang="en-US" sz="2000" dirty="0"/>
              <a:t>literacy score of </a:t>
            </a:r>
            <a:r>
              <a:rPr lang="en-US" sz="2000" dirty="0" smtClean="0"/>
              <a:t>1.6 </a:t>
            </a:r>
            <a:r>
              <a:rPr lang="en-US" sz="2000" dirty="0"/>
              <a:t>out of 6 possible </a:t>
            </a:r>
            <a:r>
              <a:rPr lang="en-US" sz="2000" dirty="0" smtClean="0"/>
              <a:t>points (27% correct)</a:t>
            </a:r>
          </a:p>
          <a:p>
            <a:r>
              <a:rPr lang="en-US" sz="2000" dirty="0"/>
              <a:t>No significant differences between the treatment groups and the comparison group</a:t>
            </a:r>
          </a:p>
          <a:p>
            <a:r>
              <a:rPr lang="en-US" sz="2000" dirty="0" smtClean="0"/>
              <a:t>The Heart &amp; ELM Group scored significantly higher the HEART Only group</a:t>
            </a:r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Early literacy skills scores, by group </a:t>
            </a:r>
          </a:p>
        </p:txBody>
      </p:sp>
      <p:sp>
        <p:nvSpPr>
          <p:cNvPr id="7" name="Rectangle 6"/>
          <p:cNvSpPr/>
          <p:nvPr/>
        </p:nvSpPr>
        <p:spPr>
          <a:xfrm>
            <a:off x="5424984" y="5729402"/>
            <a:ext cx="3719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Note</a:t>
            </a:r>
            <a:r>
              <a:rPr lang="en-US" sz="1200" dirty="0" smtClean="0"/>
              <a:t>:  Asterisks relate to group with the highest score;</a:t>
            </a:r>
          </a:p>
          <a:p>
            <a:r>
              <a:rPr lang="en-US" sz="1200" dirty="0" smtClean="0"/>
              <a:t> </a:t>
            </a:r>
            <a:r>
              <a:rPr lang="en-US" sz="1200" dirty="0"/>
              <a:t>* p &lt;.05, ** p &lt; .01, *** p &lt; .001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9540425"/>
              </p:ext>
            </p:extLst>
          </p:nvPr>
        </p:nvGraphicFramePr>
        <p:xfrm>
          <a:off x="4152900" y="1865376"/>
          <a:ext cx="4850952" cy="357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0413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</a:t>
            </a:r>
            <a:r>
              <a:rPr lang="en-US" dirty="0" smtClean="0"/>
              <a:t>Socio-emotional skills </a:t>
            </a:r>
            <a:r>
              <a:rPr lang="en-US" dirty="0"/>
              <a:t>scores, by group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Table 5. Baseline Socio-emotional Development Skills</a:t>
            </a:r>
            <a:endParaRPr lang="en-US" dirty="0"/>
          </a:p>
        </p:txBody>
      </p:sp>
      <p:graphicFrame>
        <p:nvGraphicFramePr>
          <p:cNvPr id="10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58453220"/>
              </p:ext>
            </p:extLst>
          </p:nvPr>
        </p:nvGraphicFramePr>
        <p:xfrm>
          <a:off x="495300" y="2348008"/>
          <a:ext cx="8211820" cy="277263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683153"/>
                <a:gridCol w="807275"/>
                <a:gridCol w="1076987"/>
                <a:gridCol w="1215349"/>
                <a:gridCol w="1215349"/>
                <a:gridCol w="1213707"/>
              </a:tblGrid>
              <a:tr h="68334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Points Possible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Comparison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ELM Only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HEART Only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Heart &amp; ELM</a:t>
                      </a:r>
                    </a:p>
                  </a:txBody>
                  <a:tcPr marL="9525" marR="9525" marT="9525" marB="0" anchor="b"/>
                </a:tc>
              </a:tr>
              <a:tr h="348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Personal Information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9525" marR="9525" marT="9525" marB="0" anchor="b"/>
                </a:tc>
              </a:tr>
              <a:tr h="348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Friends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b"/>
                </a:tc>
              </a:tr>
              <a:tr h="348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Empathy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9525" marR="9525" marT="9525" marB="0" anchor="b"/>
                </a:tc>
              </a:tr>
              <a:tr h="348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Solving Conflict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b"/>
                </a:tc>
              </a:tr>
              <a:tr h="348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Total Socio-Emotional Index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9525" marR="9525" marT="9525" marB="0" anchor="b"/>
                </a:tc>
              </a:tr>
              <a:tr h="348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852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000" dirty="0"/>
              <a:t>On average children had </a:t>
            </a:r>
            <a:r>
              <a:rPr lang="en-US" sz="2000" dirty="0" smtClean="0"/>
              <a:t>a score </a:t>
            </a:r>
            <a:r>
              <a:rPr lang="en-US" sz="2000" dirty="0"/>
              <a:t>of </a:t>
            </a:r>
            <a:r>
              <a:rPr lang="en-US" sz="2000" dirty="0" smtClean="0"/>
              <a:t>1.7 </a:t>
            </a:r>
            <a:r>
              <a:rPr lang="en-US" sz="2000" dirty="0"/>
              <a:t>out of 4</a:t>
            </a:r>
            <a:r>
              <a:rPr lang="en-US" sz="2000" dirty="0" smtClean="0"/>
              <a:t> </a:t>
            </a:r>
            <a:r>
              <a:rPr lang="en-US" sz="2000" dirty="0"/>
              <a:t>possible points </a:t>
            </a:r>
            <a:r>
              <a:rPr lang="en-US" sz="2000" dirty="0" smtClean="0"/>
              <a:t>(43% </a:t>
            </a:r>
            <a:r>
              <a:rPr lang="en-US" sz="2000" dirty="0"/>
              <a:t>correct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There were no significant differences between groups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Socio-emotional skills scores, by group </a:t>
            </a:r>
          </a:p>
        </p:txBody>
      </p:sp>
      <p:sp>
        <p:nvSpPr>
          <p:cNvPr id="7" name="Rectangle 6"/>
          <p:cNvSpPr/>
          <p:nvPr/>
        </p:nvSpPr>
        <p:spPr>
          <a:xfrm>
            <a:off x="5424984" y="5729402"/>
            <a:ext cx="3719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Note</a:t>
            </a:r>
            <a:r>
              <a:rPr lang="en-US" sz="1200" dirty="0" smtClean="0"/>
              <a:t>:  Asterisks relate to group with the highest score;</a:t>
            </a:r>
          </a:p>
          <a:p>
            <a:r>
              <a:rPr lang="en-US" sz="1200" dirty="0" smtClean="0"/>
              <a:t> </a:t>
            </a:r>
            <a:r>
              <a:rPr lang="en-US" sz="1200" dirty="0"/>
              <a:t>* p &lt;.05, ** p &lt; .01, *** p &lt; .001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5220970"/>
              </p:ext>
            </p:extLst>
          </p:nvPr>
        </p:nvGraphicFramePr>
        <p:xfrm>
          <a:off x="4450080" y="1865376"/>
          <a:ext cx="4614283" cy="3651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2939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/>
              <a:t>On average children had an </a:t>
            </a:r>
            <a:r>
              <a:rPr lang="en-US" sz="2400" dirty="0" smtClean="0"/>
              <a:t>IDELA score </a:t>
            </a:r>
            <a:r>
              <a:rPr lang="en-US" sz="2400" dirty="0"/>
              <a:t>of </a:t>
            </a:r>
            <a:r>
              <a:rPr lang="en-US" sz="2400" dirty="0" smtClean="0"/>
              <a:t>6.9 </a:t>
            </a:r>
            <a:r>
              <a:rPr lang="en-US" sz="2400" dirty="0"/>
              <a:t>out of </a:t>
            </a:r>
            <a:r>
              <a:rPr lang="en-US" sz="2400" dirty="0" smtClean="0"/>
              <a:t>20 </a:t>
            </a:r>
            <a:r>
              <a:rPr lang="en-US" sz="2400" dirty="0"/>
              <a:t>possible points </a:t>
            </a:r>
            <a:r>
              <a:rPr lang="en-US" sz="2400" dirty="0" smtClean="0"/>
              <a:t>(36% correct</a:t>
            </a:r>
            <a:r>
              <a:rPr lang="en-US" sz="2400" dirty="0"/>
              <a:t>)</a:t>
            </a:r>
          </a:p>
          <a:p>
            <a:r>
              <a:rPr lang="en-US" sz="2400" dirty="0" smtClean="0"/>
              <a:t>No significant differences between groups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</a:t>
            </a:r>
            <a:r>
              <a:rPr lang="en-US" dirty="0" smtClean="0"/>
              <a:t>Overall IDELA score, </a:t>
            </a:r>
            <a:r>
              <a:rPr lang="en-US" dirty="0"/>
              <a:t>by group </a:t>
            </a:r>
          </a:p>
        </p:txBody>
      </p:sp>
      <p:sp>
        <p:nvSpPr>
          <p:cNvPr id="7" name="Rectangle 6"/>
          <p:cNvSpPr/>
          <p:nvPr/>
        </p:nvSpPr>
        <p:spPr>
          <a:xfrm>
            <a:off x="5179324" y="5726744"/>
            <a:ext cx="3719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Note</a:t>
            </a:r>
            <a:r>
              <a:rPr lang="en-US" sz="1200" dirty="0" smtClean="0"/>
              <a:t>:  Asterisks relate to group with the highest score;</a:t>
            </a:r>
          </a:p>
          <a:p>
            <a:r>
              <a:rPr lang="en-US" sz="1200" dirty="0" smtClean="0"/>
              <a:t> </a:t>
            </a:r>
            <a:r>
              <a:rPr lang="en-US" sz="1200" dirty="0"/>
              <a:t>* p &lt;.05, ** p &lt; .01, *** p &lt; .001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4235535"/>
              </p:ext>
            </p:extLst>
          </p:nvPr>
        </p:nvGraphicFramePr>
        <p:xfrm>
          <a:off x="4152900" y="1865376"/>
          <a:ext cx="4869180" cy="3771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5090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03200" y="1865376"/>
            <a:ext cx="3627120" cy="3962400"/>
          </a:xfrm>
        </p:spPr>
        <p:txBody>
          <a:bodyPr/>
          <a:lstStyle/>
          <a:p>
            <a:r>
              <a:rPr lang="en-US" sz="2400" dirty="0"/>
              <a:t>On average </a:t>
            </a:r>
            <a:r>
              <a:rPr lang="en-US" sz="2400" dirty="0" smtClean="0"/>
              <a:t>teachers rated children with a SEARS-PRE score </a:t>
            </a:r>
            <a:r>
              <a:rPr lang="en-US" sz="2400" dirty="0"/>
              <a:t>of </a:t>
            </a:r>
            <a:r>
              <a:rPr lang="en-US" sz="2400" dirty="0" smtClean="0"/>
              <a:t>57 out </a:t>
            </a:r>
            <a:r>
              <a:rPr lang="en-US" sz="2400" dirty="0"/>
              <a:t>of </a:t>
            </a:r>
            <a:r>
              <a:rPr lang="en-US" sz="2400" dirty="0" smtClean="0"/>
              <a:t>74 possible </a:t>
            </a:r>
            <a:r>
              <a:rPr lang="en-US" sz="2400" dirty="0"/>
              <a:t>points </a:t>
            </a:r>
            <a:r>
              <a:rPr lang="en-US" sz="2400" dirty="0" smtClean="0"/>
              <a:t>(77%)</a:t>
            </a:r>
            <a:endParaRPr lang="en-US" sz="2400" dirty="0"/>
          </a:p>
          <a:p>
            <a:r>
              <a:rPr lang="en-US" sz="2400" dirty="0" smtClean="0"/>
              <a:t>There were no significant differences between any of the groups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SEARS-PRE scores, by group </a:t>
            </a:r>
          </a:p>
        </p:txBody>
      </p:sp>
      <p:sp>
        <p:nvSpPr>
          <p:cNvPr id="6" name="Rectangle 5"/>
          <p:cNvSpPr/>
          <p:nvPr/>
        </p:nvSpPr>
        <p:spPr>
          <a:xfrm>
            <a:off x="5179324" y="5726744"/>
            <a:ext cx="3719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Note</a:t>
            </a:r>
            <a:r>
              <a:rPr lang="en-US" sz="1200" dirty="0" smtClean="0"/>
              <a:t>:  Asterisks relate to group with the highest score;</a:t>
            </a:r>
          </a:p>
          <a:p>
            <a:r>
              <a:rPr lang="en-US" sz="1200" dirty="0" smtClean="0"/>
              <a:t> </a:t>
            </a:r>
            <a:r>
              <a:rPr lang="en-US" sz="1200" dirty="0"/>
              <a:t>* p &lt;.05, ** p &lt; .01, *** p &lt; .001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7748369"/>
              </p:ext>
            </p:extLst>
          </p:nvPr>
        </p:nvGraphicFramePr>
        <p:xfrm>
          <a:off x="4043680" y="1966752"/>
          <a:ext cx="4854660" cy="3560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0413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Overall there is a significant, but small, relationship between teachers’ ratings of children’s socio-emotional development and IDELA scores. This relationship is found for the total IDELA score, and the Motor and Numeracy sub-Indices</a:t>
            </a:r>
          </a:p>
          <a:p>
            <a:r>
              <a:rPr lang="en-US" dirty="0" smtClean="0"/>
              <a:t>This result is driven by children in the ELM Only group.  No significant relationships exist between the teachers’ rating and the IDELA scores for the other groups.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SEARS-PRE – IDELA Relationships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2710474"/>
              </p:ext>
            </p:extLst>
          </p:nvPr>
        </p:nvGraphicFramePr>
        <p:xfrm>
          <a:off x="4152900" y="1671320"/>
          <a:ext cx="4859020" cy="3764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5058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V. Conclusion and Next 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63538" y="1775110"/>
            <a:ext cx="8064500" cy="3793174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Conclusions</a:t>
            </a:r>
          </a:p>
          <a:p>
            <a:r>
              <a:rPr lang="en-US" dirty="0" smtClean="0"/>
              <a:t>Only one significant difference between the groups (HEART &amp; ELM scored significantly higher than HEART Only on emergent literacy sub-index), but none on total IDELA score</a:t>
            </a:r>
            <a:endParaRPr lang="en-US" dirty="0"/>
          </a:p>
          <a:p>
            <a:pPr lvl="1"/>
            <a:r>
              <a:rPr lang="en-US" dirty="0" smtClean="0"/>
              <a:t>Baseline scores will be controlled for in follow-up analyses</a:t>
            </a:r>
          </a:p>
          <a:p>
            <a:r>
              <a:rPr lang="en-US" dirty="0" smtClean="0"/>
              <a:t>Few significant differences validates the selection of the groups, especially the control, and sets up for a clear </a:t>
            </a:r>
            <a:r>
              <a:rPr lang="en-US" dirty="0" err="1" smtClean="0"/>
              <a:t>endline</a:t>
            </a:r>
            <a:r>
              <a:rPr lang="en-US" dirty="0" smtClean="0"/>
              <a:t> &amp; gains analysis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Next Steps</a:t>
            </a:r>
          </a:p>
          <a:p>
            <a:r>
              <a:rPr lang="en-US" dirty="0" smtClean="0"/>
              <a:t>Follow-up study scheduled for June 2016 to measure gains and assess impact</a:t>
            </a:r>
          </a:p>
          <a:p>
            <a:r>
              <a:rPr lang="en-US" dirty="0" smtClean="0"/>
              <a:t>Close monitoring of teacher trainings, inputs, and other project activities of all sample schools (including comparison) in the meantime</a:t>
            </a:r>
          </a:p>
        </p:txBody>
      </p:sp>
    </p:spTree>
    <p:extLst>
      <p:ext uri="{BB962C8B-B14F-4D97-AF65-F5344CB8AC3E}">
        <p14:creationId xmlns:p14="http://schemas.microsoft.com/office/powerpoint/2010/main" val="1509792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3384" y="4319670"/>
            <a:ext cx="4347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2"/>
                </a:solidFill>
              </a:rPr>
              <a:t>Lauren Pisani (lpisani@savechildren.org)</a:t>
            </a:r>
          </a:p>
          <a:p>
            <a:pPr algn="ctr"/>
            <a:r>
              <a:rPr lang="en-US" sz="1800" dirty="0" smtClean="0">
                <a:solidFill>
                  <a:schemeClr val="tx2"/>
                </a:solidFill>
              </a:rPr>
              <a:t>Cindy Sobieski (csobieski@savechildren.org)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82352792"/>
              </p:ext>
            </p:extLst>
          </p:nvPr>
        </p:nvGraphicFramePr>
        <p:xfrm>
          <a:off x="590835" y="1610437"/>
          <a:ext cx="8494321" cy="449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359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from </a:t>
            </a:r>
            <a:br>
              <a:rPr lang="en-US" dirty="0"/>
            </a:br>
            <a:r>
              <a:rPr lang="en-US" dirty="0"/>
              <a:t>SEARS-Pre and IDELA </a:t>
            </a:r>
            <a:br>
              <a:rPr lang="en-US" dirty="0"/>
            </a:br>
            <a:r>
              <a:rPr lang="en-US" dirty="0"/>
              <a:t>open-ended responses</a:t>
            </a:r>
          </a:p>
        </p:txBody>
      </p:sp>
    </p:spTree>
    <p:extLst>
      <p:ext uri="{BB962C8B-B14F-4D97-AF65-F5344CB8AC3E}">
        <p14:creationId xmlns:p14="http://schemas.microsoft.com/office/powerpoint/2010/main" val="4617036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open-ended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Are </a:t>
            </a:r>
            <a:r>
              <a:rPr lang="en-US" dirty="0"/>
              <a:t>helpful in new/ pilot studies to identify context-specific considerations</a:t>
            </a:r>
          </a:p>
          <a:p>
            <a:r>
              <a:rPr lang="en-US" dirty="0"/>
              <a:t>Can help identify unique, unidentified &amp; relevant information about the population being studied</a:t>
            </a:r>
          </a:p>
          <a:p>
            <a:r>
              <a:rPr lang="en-US" dirty="0"/>
              <a:t>Can corroborate, explain, and enrich the quantitative data</a:t>
            </a:r>
          </a:p>
          <a:p>
            <a:r>
              <a:rPr lang="en-US" dirty="0"/>
              <a:t>Identify new questions and/ or categories of relevance to the study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/>
            <a:r>
              <a:rPr lang="en-US" dirty="0"/>
              <a:t>Open ended responses:</a:t>
            </a:r>
          </a:p>
        </p:txBody>
      </p:sp>
    </p:spTree>
    <p:extLst>
      <p:ext uri="{BB962C8B-B14F-4D97-AF65-F5344CB8AC3E}">
        <p14:creationId xmlns:p14="http://schemas.microsoft.com/office/powerpoint/2010/main" val="30031571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SearsPre</a:t>
            </a:r>
            <a:r>
              <a:rPr lang="en-US" dirty="0" smtClean="0"/>
              <a:t>: Teacher Open Response on Student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82600" y="1499616"/>
            <a:ext cx="8077200" cy="731520"/>
          </a:xfrm>
        </p:spPr>
        <p:txBody>
          <a:bodyPr/>
          <a:lstStyle/>
          <a:p>
            <a:r>
              <a:rPr lang="en-US" dirty="0" smtClean="0"/>
              <a:t>Table 6. </a:t>
            </a:r>
            <a:r>
              <a:rPr lang="en-US" dirty="0" err="1" smtClean="0"/>
              <a:t>SearsPre</a:t>
            </a:r>
            <a:r>
              <a:rPr lang="en-US" dirty="0" smtClean="0"/>
              <a:t> Teacher Open Response on Student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654323"/>
              </p:ext>
            </p:extLst>
          </p:nvPr>
        </p:nvGraphicFramePr>
        <p:xfrm>
          <a:off x="269822" y="1865376"/>
          <a:ext cx="8514415" cy="361986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792512"/>
                <a:gridCol w="1348955"/>
                <a:gridCol w="1112160"/>
                <a:gridCol w="1093930"/>
                <a:gridCol w="1166858"/>
              </a:tblGrid>
              <a:tr h="49396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Comparison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ELM Only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HEART Only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Heart &amp; ELM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5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At Least One Comment from Teacher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 dirty="0">
                          <a:effectLst/>
                        </a:rPr>
                        <a:t>Student Challenges: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Family Adversity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Physical Disability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Learning Disability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Emotional Difficulties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Often Absent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2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 dirty="0">
                          <a:effectLst/>
                        </a:rPr>
                        <a:t>Student Strengths/Support: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3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Family is </a:t>
                      </a:r>
                      <a:r>
                        <a:rPr lang="en-US" sz="1600" u="none" strike="noStrike" dirty="0" smtClean="0">
                          <a:effectLst/>
                        </a:rPr>
                        <a:t>Committed </a:t>
                      </a:r>
                      <a:r>
                        <a:rPr lang="en-US" sz="1600" u="none" strike="noStrike" dirty="0">
                          <a:effectLst/>
                        </a:rPr>
                        <a:t>to School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Academic Strengths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Emotional Strengths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138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4557" y="5620172"/>
            <a:ext cx="8109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dirty="0" smtClean="0"/>
              <a:t>No statistically significant differences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8338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Sears-Pre Open-Ended Responses: </a:t>
            </a:r>
            <a:br>
              <a:rPr lang="en-US" sz="2800" dirty="0" smtClean="0"/>
            </a:br>
            <a:r>
              <a:rPr lang="en-US" sz="2800" dirty="0" smtClean="0"/>
              <a:t>Student Challenges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72720" y="2570480"/>
            <a:ext cx="3362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Family Adversity most common, followed by Emotional Difficulties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No significant differences between the groups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6641492"/>
              </p:ext>
            </p:extLst>
          </p:nvPr>
        </p:nvGraphicFramePr>
        <p:xfrm>
          <a:off x="3535679" y="1564103"/>
          <a:ext cx="5473409" cy="4416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53381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Sears-Pre Open-Ended Responses: </a:t>
            </a:r>
            <a:br>
              <a:rPr lang="en-US" sz="2800" dirty="0" smtClean="0"/>
            </a:br>
            <a:r>
              <a:rPr lang="en-US" sz="2800" dirty="0" smtClean="0"/>
              <a:t>Student Strengths &amp; Family Support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72720" y="2062480"/>
            <a:ext cx="3362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Across all groups, teachers had many positive things to say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No significant differences between the groups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Similarity indicates likely comparability of the groups, good for the </a:t>
            </a:r>
            <a:r>
              <a:rPr lang="en-US" dirty="0" err="1" smtClean="0"/>
              <a:t>endline</a:t>
            </a:r>
            <a:r>
              <a:rPr lang="en-US" dirty="0" smtClean="0"/>
              <a:t> analysis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2624010"/>
              </p:ext>
            </p:extLst>
          </p:nvPr>
        </p:nvGraphicFramePr>
        <p:xfrm>
          <a:off x="3535680" y="1592704"/>
          <a:ext cx="5398458" cy="4403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24007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Analytic </a:t>
            </a:r>
            <a:r>
              <a:rPr lang="en-US" dirty="0" smtClean="0"/>
              <a:t>strategy for Free Drawing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Set of responses was reviewed </a:t>
            </a:r>
            <a:r>
              <a:rPr lang="en-US" dirty="0"/>
              <a:t>to identify overall themes</a:t>
            </a:r>
          </a:p>
          <a:p>
            <a:r>
              <a:rPr lang="en-US" dirty="0"/>
              <a:t>Each non-response was coded as a 0</a:t>
            </a:r>
          </a:p>
          <a:p>
            <a:r>
              <a:rPr lang="en-US" dirty="0"/>
              <a:t>Each response was coded by a number assigned to </a:t>
            </a:r>
            <a:r>
              <a:rPr lang="en-US" dirty="0" smtClean="0"/>
              <a:t>recurring themes in the responses</a:t>
            </a:r>
            <a:endParaRPr lang="en-US" dirty="0"/>
          </a:p>
          <a:p>
            <a:r>
              <a:rPr lang="en-US" dirty="0"/>
              <a:t>Frequencies were then tallied for each question by group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400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515428" y="2267856"/>
            <a:ext cx="3044371" cy="3559919"/>
          </a:xfrm>
        </p:spPr>
        <p:txBody>
          <a:bodyPr/>
          <a:lstStyle/>
          <a:p>
            <a:r>
              <a:rPr lang="en-US" dirty="0" smtClean="0"/>
              <a:t>Children that completed both the drawing and were able to describe it</a:t>
            </a:r>
          </a:p>
          <a:p>
            <a:r>
              <a:rPr lang="en-US" dirty="0" smtClean="0"/>
              <a:t>Heart &amp; ELM group drew significantly more than HEART Only group</a:t>
            </a:r>
            <a:endParaRPr lang="en-US" dirty="0"/>
          </a:p>
          <a:p>
            <a:r>
              <a:rPr lang="en-US" dirty="0"/>
              <a:t>Several students in all groups declined to do the free drawing </a:t>
            </a:r>
            <a:r>
              <a:rPr lang="en-US" dirty="0" smtClean="0"/>
              <a:t>(16% in Comparison, 7% in ELM Only, 15% in HEART Only, 5% in Heart &amp; ELM)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Completion of the Free Drawing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7855525"/>
              </p:ext>
            </p:extLst>
          </p:nvPr>
        </p:nvGraphicFramePr>
        <p:xfrm>
          <a:off x="203982" y="1522828"/>
          <a:ext cx="5099538" cy="410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1796412" y="5630827"/>
            <a:ext cx="3719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Note</a:t>
            </a:r>
            <a:r>
              <a:rPr lang="en-US" sz="1200" dirty="0" smtClean="0"/>
              <a:t>:  Asterisks relate to group with the highest score;</a:t>
            </a:r>
          </a:p>
          <a:p>
            <a:r>
              <a:rPr lang="en-US" sz="1200" dirty="0" smtClean="0"/>
              <a:t> </a:t>
            </a:r>
            <a:r>
              <a:rPr lang="en-US" sz="1200" dirty="0"/>
              <a:t>* p &lt;.05, ** p &lt; .01, *** p &lt; .001</a:t>
            </a:r>
          </a:p>
        </p:txBody>
      </p:sp>
    </p:spTree>
    <p:extLst>
      <p:ext uri="{BB962C8B-B14F-4D97-AF65-F5344CB8AC3E}">
        <p14:creationId xmlns:p14="http://schemas.microsoft.com/office/powerpoint/2010/main" val="26676791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 in the free drawings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9621" y="5525691"/>
            <a:ext cx="8077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/>
              <a:t>People</a:t>
            </a:r>
            <a:r>
              <a:rPr lang="en-US" dirty="0" smtClean="0"/>
              <a:t> and </a:t>
            </a:r>
            <a:r>
              <a:rPr lang="en-US" b="1" dirty="0" smtClean="0"/>
              <a:t>Nature</a:t>
            </a:r>
            <a:r>
              <a:rPr lang="en-US" dirty="0" smtClean="0"/>
              <a:t> the most common items drawn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95300" y="1689672"/>
            <a:ext cx="8064500" cy="487680"/>
          </a:xfrm>
        </p:spPr>
        <p:txBody>
          <a:bodyPr/>
          <a:lstStyle/>
          <a:p>
            <a:r>
              <a:rPr lang="en-US" dirty="0" smtClean="0"/>
              <a:t>Table </a:t>
            </a:r>
            <a:r>
              <a:rPr lang="en-US" dirty="0"/>
              <a:t>7</a:t>
            </a:r>
            <a:r>
              <a:rPr lang="en-US" dirty="0" smtClean="0"/>
              <a:t>: Free Drawing Themes, by Group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255608"/>
              </p:ext>
            </p:extLst>
          </p:nvPr>
        </p:nvGraphicFramePr>
        <p:xfrm>
          <a:off x="675597" y="2211111"/>
          <a:ext cx="7884203" cy="303085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393415"/>
                <a:gridCol w="1367496"/>
                <a:gridCol w="1029843"/>
                <a:gridCol w="1012959"/>
                <a:gridCol w="1080490"/>
              </a:tblGrid>
              <a:tr h="431958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Comparison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ELM Only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HEART Only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Heart &amp; ELM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06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Buildings (House, School)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99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People (Boy, Girl, Mother, Friend)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06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Nature (Trees, Animals)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06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Letters/Numbers/Shapes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44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Vehicles/Roads (Car, Bus, Airplane)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06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Food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06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Things (Ball, Pencil, Doll)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06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Other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06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Did Not Draw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06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7547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Listing Preferences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95300" y="1689672"/>
            <a:ext cx="8064500" cy="487680"/>
          </a:xfrm>
        </p:spPr>
        <p:txBody>
          <a:bodyPr/>
          <a:lstStyle/>
          <a:p>
            <a:r>
              <a:rPr lang="en-US" dirty="0" smtClean="0"/>
              <a:t>Table </a:t>
            </a:r>
            <a:r>
              <a:rPr lang="en-US" dirty="0"/>
              <a:t>8</a:t>
            </a:r>
            <a:r>
              <a:rPr lang="en-US" dirty="0" smtClean="0"/>
              <a:t>: Number of Preferences Listed, by Group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400324"/>
              </p:ext>
            </p:extLst>
          </p:nvPr>
        </p:nvGraphicFramePr>
        <p:xfrm>
          <a:off x="621910" y="2067296"/>
          <a:ext cx="8064500" cy="175911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590326"/>
                <a:gridCol w="1279458"/>
                <a:gridCol w="1053393"/>
                <a:gridCol w="1036124"/>
                <a:gridCol w="1105199"/>
              </a:tblGrid>
              <a:tr h="50123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Comparison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ELM Only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HEART Only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Heart &amp; ELM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12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# of Items Named that Child Likes to Eat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3.5*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12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# of Items/Games Child Likes to Play With/Play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1.6*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1.4**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5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5300" y="4384714"/>
            <a:ext cx="8064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Generally, children named more items they liked to eat than games they liked to play/toys they liked to play with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Children in the HEART &amp; ELM group named significantly more food preferences than children in the HEART Only 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Children in the HEART &amp; ELM group named significantly more game/toy preferences than children in the HEART Only group and children in the Comparison group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5200793" y="3826412"/>
            <a:ext cx="3719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Note</a:t>
            </a:r>
            <a:r>
              <a:rPr lang="en-US" sz="1200" dirty="0" smtClean="0"/>
              <a:t>:  Asterisks relate to group with the highest score;</a:t>
            </a:r>
          </a:p>
          <a:p>
            <a:r>
              <a:rPr lang="en-US" sz="1200" dirty="0" smtClean="0"/>
              <a:t> </a:t>
            </a:r>
            <a:r>
              <a:rPr lang="en-US" sz="1200" dirty="0"/>
              <a:t>* p &lt;.05, ** p &lt; .01, *** p &lt; .001</a:t>
            </a:r>
          </a:p>
        </p:txBody>
      </p:sp>
    </p:spTree>
    <p:extLst>
      <p:ext uri="{BB962C8B-B14F-4D97-AF65-F5344CB8AC3E}">
        <p14:creationId xmlns:p14="http://schemas.microsoft.com/office/powerpoint/2010/main" val="41636819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 in Strengths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82600" y="1663700"/>
            <a:ext cx="8064500" cy="487680"/>
          </a:xfrm>
        </p:spPr>
        <p:txBody>
          <a:bodyPr/>
          <a:lstStyle/>
          <a:p>
            <a:r>
              <a:rPr lang="en-US" dirty="0" smtClean="0"/>
              <a:t>Table 9: Strengths Named, by Group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229535"/>
              </p:ext>
            </p:extLst>
          </p:nvPr>
        </p:nvGraphicFramePr>
        <p:xfrm>
          <a:off x="482600" y="2151380"/>
          <a:ext cx="8286646" cy="25241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774607"/>
                <a:gridCol w="1229321"/>
                <a:gridCol w="1082410"/>
                <a:gridCol w="1064665"/>
                <a:gridCol w="1135643"/>
              </a:tblGrid>
              <a:tr h="47569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Comparison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ELM Only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HEART Only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Heart &amp; ELM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3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Strengths Named: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3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Reading/Writing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3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Dancing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3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Sports/Athletics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8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Reflective/Gets Along Well W/Friends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9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Helping at Home (Cooking, Farming)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3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# of Strengths Named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3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2600" y="4803509"/>
            <a:ext cx="83915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Only top 5 most common strengths listed; No significant differences between the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Overall, 9% of children could not name any strengths.  There were no significant differences between groups.</a:t>
            </a:r>
          </a:p>
        </p:txBody>
      </p:sp>
    </p:spTree>
    <p:extLst>
      <p:ext uri="{BB962C8B-B14F-4D97-AF65-F5344CB8AC3E}">
        <p14:creationId xmlns:p14="http://schemas.microsoft.com/office/powerpoint/2010/main" val="1256699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95300" y="1865376"/>
            <a:ext cx="8064500" cy="4012910"/>
          </a:xfrm>
        </p:spPr>
        <p:txBody>
          <a:bodyPr/>
          <a:lstStyle/>
          <a:p>
            <a:r>
              <a:rPr lang="en-US" dirty="0" smtClean="0"/>
              <a:t>Key question for the baseline:  Are Malawian children in both Heart &amp; ELM, ELM only, HEART only and Control similar in terms of their measurable early learning and development skills?</a:t>
            </a:r>
          </a:p>
          <a:p>
            <a:pPr lvl="1"/>
            <a:r>
              <a:rPr lang="en-US" dirty="0" smtClean="0"/>
              <a:t>Differences found between groups at baseline may be controlled for in follow-up study planned for April 2016</a:t>
            </a:r>
          </a:p>
          <a:p>
            <a:pPr lvl="1"/>
            <a:r>
              <a:rPr lang="en-US" dirty="0" smtClean="0"/>
              <a:t>Few differences gives more confidence in our comparison of children’s learning and development growth during school year 2015-2016</a:t>
            </a:r>
          </a:p>
          <a:p>
            <a:r>
              <a:rPr lang="en-US" dirty="0" smtClean="0"/>
              <a:t>To what extent are teachers able to identify the social &amp; emotional assets and resilience in the preschool sample? Are there differences between the four groups? </a:t>
            </a:r>
          </a:p>
          <a:p>
            <a:r>
              <a:rPr lang="en-US" dirty="0" smtClean="0"/>
              <a:t>What can be learned about children’s psychosocial development from their drawings and responses to open ended-narrative responses?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8281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95300" y="1738859"/>
            <a:ext cx="8064500" cy="4101109"/>
          </a:xfrm>
        </p:spPr>
        <p:txBody>
          <a:bodyPr/>
          <a:lstStyle/>
          <a:p>
            <a:r>
              <a:rPr lang="en-US" sz="2000" dirty="0" err="1" smtClean="0"/>
              <a:t>Endline</a:t>
            </a:r>
            <a:r>
              <a:rPr lang="en-US" sz="2000" dirty="0"/>
              <a:t> </a:t>
            </a:r>
            <a:r>
              <a:rPr lang="en-US" sz="2000" dirty="0" smtClean="0"/>
              <a:t>analysis in June 2016</a:t>
            </a:r>
          </a:p>
          <a:p>
            <a:pPr lvl="1"/>
            <a:r>
              <a:rPr lang="en-US" sz="2000" dirty="0" smtClean="0"/>
              <a:t>Will allow for comparison of teacher responses between groups, and how closely they are connected to actual student performance</a:t>
            </a:r>
          </a:p>
          <a:p>
            <a:pPr lvl="1"/>
            <a:r>
              <a:rPr lang="en-US" sz="2000" dirty="0" smtClean="0"/>
              <a:t>Can compare gains in response rates, and in the number of responses, across groups</a:t>
            </a:r>
          </a:p>
          <a:p>
            <a:pPr lvl="1"/>
            <a:r>
              <a:rPr lang="en-US" sz="2000" dirty="0" smtClean="0"/>
              <a:t>Can look for meaningful shifts in qualitative data between groups.</a:t>
            </a:r>
          </a:p>
        </p:txBody>
      </p:sp>
    </p:spTree>
    <p:extLst>
      <p:ext uri="{BB962C8B-B14F-4D97-AF65-F5344CB8AC3E}">
        <p14:creationId xmlns:p14="http://schemas.microsoft.com/office/powerpoint/2010/main" val="605034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95300" y="1865376"/>
            <a:ext cx="8064500" cy="3962218"/>
          </a:xfrm>
        </p:spPr>
        <p:txBody>
          <a:bodyPr/>
          <a:lstStyle/>
          <a:p>
            <a:r>
              <a:rPr lang="en-US" dirty="0" smtClean="0"/>
              <a:t>553 five-year-old </a:t>
            </a:r>
            <a:r>
              <a:rPr lang="en-US" dirty="0"/>
              <a:t>children in </a:t>
            </a:r>
            <a:r>
              <a:rPr lang="en-US" dirty="0" err="1"/>
              <a:t>Zomba</a:t>
            </a:r>
            <a:r>
              <a:rPr lang="en-US" dirty="0"/>
              <a:t>, </a:t>
            </a:r>
            <a:r>
              <a:rPr lang="en-US" dirty="0" smtClean="0"/>
              <a:t>Malawi</a:t>
            </a:r>
          </a:p>
          <a:p>
            <a:r>
              <a:rPr lang="en-US" dirty="0" smtClean="0"/>
              <a:t>All </a:t>
            </a:r>
            <a:r>
              <a:rPr lang="en-US" dirty="0"/>
              <a:t>children in this study are enrolled in early childhood development centers (CBCCs) and are divided into </a:t>
            </a:r>
            <a:r>
              <a:rPr lang="en-US" dirty="0" smtClean="0"/>
              <a:t>four groups:</a:t>
            </a:r>
          </a:p>
          <a:p>
            <a:pPr lvl="1"/>
            <a:r>
              <a:rPr lang="en-US" dirty="0" smtClean="0"/>
              <a:t>Save </a:t>
            </a:r>
            <a:r>
              <a:rPr lang="en-US" dirty="0"/>
              <a:t>the Children’s </a:t>
            </a:r>
            <a:r>
              <a:rPr lang="en-US" dirty="0" smtClean="0"/>
              <a:t>Early </a:t>
            </a:r>
            <a:r>
              <a:rPr lang="en-US" dirty="0"/>
              <a:t>Literacy and Mathematics </a:t>
            </a:r>
            <a:r>
              <a:rPr lang="en-US" dirty="0" smtClean="0"/>
              <a:t>program </a:t>
            </a:r>
            <a:r>
              <a:rPr lang="en-US" dirty="0"/>
              <a:t>(</a:t>
            </a:r>
            <a:r>
              <a:rPr lang="en-US" dirty="0" smtClean="0"/>
              <a:t>ELM): </a:t>
            </a:r>
            <a:r>
              <a:rPr lang="en-US" dirty="0"/>
              <a:t>1</a:t>
            </a:r>
            <a:r>
              <a:rPr lang="en-US" dirty="0" smtClean="0"/>
              <a:t>0 centers and 139 children</a:t>
            </a:r>
          </a:p>
          <a:p>
            <a:pPr lvl="1"/>
            <a:r>
              <a:rPr lang="en-US" dirty="0" smtClean="0"/>
              <a:t>Save </a:t>
            </a:r>
            <a:r>
              <a:rPr lang="en-US" dirty="0"/>
              <a:t>the Children’s HEART </a:t>
            </a:r>
            <a:r>
              <a:rPr lang="en-US" dirty="0" smtClean="0"/>
              <a:t>program: 10 centers and 135 children</a:t>
            </a:r>
          </a:p>
          <a:p>
            <a:pPr lvl="1"/>
            <a:r>
              <a:rPr lang="en-US" dirty="0" smtClean="0"/>
              <a:t>Both ELM and Heart program: 10 centers and 140 children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reviously </a:t>
            </a:r>
            <a:r>
              <a:rPr lang="en-US" dirty="0"/>
              <a:t>established early childhood </a:t>
            </a:r>
            <a:r>
              <a:rPr lang="en-US" dirty="0" smtClean="0"/>
              <a:t>program (Control): 10 centers and 139 children</a:t>
            </a:r>
          </a:p>
          <a:p>
            <a:r>
              <a:rPr lang="en-US" dirty="0" smtClean="0"/>
              <a:t>14 children were randomly chosen at each CBCC</a:t>
            </a:r>
          </a:p>
          <a:p>
            <a:pPr lvl="1"/>
            <a:r>
              <a:rPr lang="en-US" dirty="0" smtClean="0"/>
              <a:t>14 children were not available at some smaller centers</a:t>
            </a:r>
          </a:p>
          <a:p>
            <a:pPr lvl="1"/>
            <a:r>
              <a:rPr lang="en-US" dirty="0" smtClean="0"/>
              <a:t>All children were given the opportunity to decline participation without penalty</a:t>
            </a:r>
          </a:p>
        </p:txBody>
      </p:sp>
    </p:spTree>
    <p:extLst>
      <p:ext uri="{BB962C8B-B14F-4D97-AF65-F5344CB8AC3E}">
        <p14:creationId xmlns:p14="http://schemas.microsoft.com/office/powerpoint/2010/main" val="1958913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Sample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939007"/>
              </p:ext>
            </p:extLst>
          </p:nvPr>
        </p:nvGraphicFramePr>
        <p:xfrm>
          <a:off x="710368" y="2333769"/>
          <a:ext cx="8011601" cy="222416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214518"/>
                <a:gridCol w="1654208"/>
                <a:gridCol w="1083264"/>
                <a:gridCol w="1138631"/>
                <a:gridCol w="920980"/>
              </a:tblGrid>
              <a:tr h="630301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Comparison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ELM Only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HEART Only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Heart &amp; ELM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30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Year Established (Average)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118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Total Enrollment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118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u="none" strike="noStrike" dirty="0">
                          <a:effectLst/>
                        </a:rPr>
                        <a:t>Boys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118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u="none" strike="noStrike" dirty="0">
                          <a:effectLst/>
                        </a:rPr>
                        <a:t>Girls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10368" y="1716258"/>
            <a:ext cx="6450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D50B26"/>
                </a:solidFill>
              </a:rPr>
              <a:t>Table 1: CBCC Sample, by Group</a:t>
            </a:r>
            <a:endParaRPr lang="en-US" sz="1800" b="1" dirty="0">
              <a:solidFill>
                <a:srgbClr val="D50B26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0367" y="4713778"/>
            <a:ext cx="8011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Sampled as evenly as possible from both genders: Boys (47%) and Girls (53</a:t>
            </a:r>
            <a:r>
              <a:rPr lang="en-US" sz="1800" dirty="0" smtClean="0"/>
              <a:t>%). Sample reflects total enrollment at all CBCCs – slightly more girls than boys.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ELM Only group established, on average, more recently than the other groups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05712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Tools used to measure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95300" y="1865376"/>
            <a:ext cx="8064500" cy="3716558"/>
          </a:xfrm>
        </p:spPr>
        <p:txBody>
          <a:bodyPr/>
          <a:lstStyle/>
          <a:p>
            <a:r>
              <a:rPr lang="en-US" dirty="0" smtClean="0"/>
              <a:t>IDELA (International Development and Early Learning Assessment), with added socio-emotional items</a:t>
            </a:r>
          </a:p>
          <a:p>
            <a:pPr lvl="1"/>
            <a:r>
              <a:rPr lang="en-US" dirty="0" smtClean="0"/>
              <a:t>The core IDELA assessment has 22 child-reported items covering 4 areas: Motor development, early numeracy, early literacy, and socio-emotional development. 20 of these were used.</a:t>
            </a:r>
          </a:p>
          <a:p>
            <a:pPr lvl="1"/>
            <a:r>
              <a:rPr lang="en-US" dirty="0" smtClean="0"/>
              <a:t>3 additional items (strengths, preferences, and free drawing) were added to learn more about children’s socio-emotional development</a:t>
            </a:r>
          </a:p>
          <a:p>
            <a:pPr lvl="1"/>
            <a:r>
              <a:rPr lang="en-US" dirty="0" smtClean="0"/>
              <a:t>1 cognition item related to executive functioning was also added (memory)</a:t>
            </a:r>
          </a:p>
          <a:p>
            <a:r>
              <a:rPr lang="en-US" dirty="0" smtClean="0"/>
              <a:t>SEARS-PRE (Socio-Emotional  Assets and Resiliency Scale for Preschool)</a:t>
            </a:r>
          </a:p>
          <a:p>
            <a:pPr lvl="1"/>
            <a:r>
              <a:rPr lang="en-US" dirty="0" smtClean="0"/>
              <a:t>25 teacher-reported items adapted by Dr. Girija Kaimal from Dr. Nancy </a:t>
            </a:r>
            <a:r>
              <a:rPr lang="en-US" dirty="0" err="1" smtClean="0"/>
              <a:t>Ravitch’s</a:t>
            </a:r>
            <a:r>
              <a:rPr lang="en-US" dirty="0" smtClean="0"/>
              <a:t> original work</a:t>
            </a:r>
          </a:p>
          <a:p>
            <a:pPr lvl="1"/>
            <a:r>
              <a:rPr lang="en-US" dirty="0" smtClean="0"/>
              <a:t>Teachers rated children’s behavior in class on a 3 point scale from Rarely to Often</a:t>
            </a:r>
          </a:p>
          <a:p>
            <a:pPr lvl="2"/>
            <a:r>
              <a:rPr lang="en-US" dirty="0" smtClean="0"/>
              <a:t>For example: Child smiles when playing with other children and adults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566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</a:t>
            </a:r>
            <a:r>
              <a:rPr lang="en-US" dirty="0" smtClean="0"/>
              <a:t>Motor skills </a:t>
            </a:r>
            <a:r>
              <a:rPr lang="en-US" dirty="0"/>
              <a:t>scores, by group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Table 2. Baseline Motor Development</a:t>
            </a:r>
            <a:endParaRPr lang="en-US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5386129"/>
              </p:ext>
            </p:extLst>
          </p:nvPr>
        </p:nvGraphicFramePr>
        <p:xfrm>
          <a:off x="482600" y="2281239"/>
          <a:ext cx="8204201" cy="23822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183792"/>
                <a:gridCol w="791646"/>
                <a:gridCol w="1222670"/>
                <a:gridCol w="1357247"/>
                <a:gridCol w="1416329"/>
                <a:gridCol w="1232517"/>
              </a:tblGrid>
              <a:tr h="633155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Points Possible</a:t>
                      </a:r>
                      <a:endParaRPr lang="en-US" sz="16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Comparison</a:t>
                      </a:r>
                      <a:endParaRPr lang="en-US" sz="16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ELM Only</a:t>
                      </a:r>
                      <a:endParaRPr lang="en-US" sz="16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HEART Only</a:t>
                      </a:r>
                      <a:endParaRPr lang="en-US" sz="16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Heart &amp; ELM</a:t>
                      </a:r>
                      <a:endParaRPr lang="en-US" sz="16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98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Drawing a Human</a:t>
                      </a:r>
                      <a:endParaRPr lang="en-US" sz="16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98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Folding</a:t>
                      </a:r>
                      <a:endParaRPr lang="en-US" sz="16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98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Copying a Triangle</a:t>
                      </a:r>
                      <a:endParaRPr lang="en-US" sz="16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98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Total Motor Index</a:t>
                      </a:r>
                      <a:endParaRPr lang="en-US" sz="16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98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N</a:t>
                      </a:r>
                      <a:endParaRPr lang="en-US" sz="16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286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2214880"/>
            <a:ext cx="3657600" cy="3322212"/>
          </a:xfrm>
        </p:spPr>
        <p:txBody>
          <a:bodyPr/>
          <a:lstStyle/>
          <a:p>
            <a:r>
              <a:rPr lang="en-US" sz="2000" dirty="0"/>
              <a:t>On average, children </a:t>
            </a:r>
            <a:r>
              <a:rPr lang="en-US" sz="2000" dirty="0" smtClean="0"/>
              <a:t>completed an </a:t>
            </a:r>
            <a:r>
              <a:rPr lang="en-US" sz="2000" dirty="0"/>
              <a:t>average of </a:t>
            </a:r>
            <a:r>
              <a:rPr lang="en-US" sz="2000" dirty="0" smtClean="0"/>
              <a:t>1.1 </a:t>
            </a:r>
            <a:r>
              <a:rPr lang="en-US" sz="2000" dirty="0"/>
              <a:t>out of 3</a:t>
            </a:r>
            <a:r>
              <a:rPr lang="en-US" sz="2000" dirty="0" smtClean="0"/>
              <a:t> motor items correctly (38% </a:t>
            </a:r>
            <a:r>
              <a:rPr lang="en-US" sz="2000" dirty="0"/>
              <a:t>correct)</a:t>
            </a:r>
          </a:p>
          <a:p>
            <a:r>
              <a:rPr lang="en-US" sz="2000" dirty="0" smtClean="0"/>
              <a:t>No significant differences between the groups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Motor skills scores, by group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424984" y="5729402"/>
            <a:ext cx="3719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Note</a:t>
            </a:r>
            <a:r>
              <a:rPr lang="en-US" sz="1200" dirty="0" smtClean="0"/>
              <a:t>:  Asterisks relate to group with the highest score;</a:t>
            </a:r>
          </a:p>
          <a:p>
            <a:r>
              <a:rPr lang="en-US" sz="1200" dirty="0" smtClean="0"/>
              <a:t> </a:t>
            </a:r>
            <a:r>
              <a:rPr lang="en-US" sz="1200" dirty="0"/>
              <a:t>* p &lt;.05, ** p &lt; .01, *** p &lt; .001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3403899"/>
              </p:ext>
            </p:extLst>
          </p:nvPr>
        </p:nvGraphicFramePr>
        <p:xfrm>
          <a:off x="3779520" y="1869440"/>
          <a:ext cx="5212080" cy="3667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105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</a:t>
            </a:r>
            <a:r>
              <a:rPr lang="en-US" dirty="0" smtClean="0"/>
              <a:t>Early numeracy skills </a:t>
            </a:r>
            <a:r>
              <a:rPr lang="en-US" dirty="0"/>
              <a:t>scores, by group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72012091"/>
              </p:ext>
            </p:extLst>
          </p:nvPr>
        </p:nvGraphicFramePr>
        <p:xfrm>
          <a:off x="599095" y="2271078"/>
          <a:ext cx="8387804" cy="277749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232664"/>
                <a:gridCol w="809362"/>
                <a:gridCol w="1250032"/>
                <a:gridCol w="1387621"/>
                <a:gridCol w="1448025"/>
                <a:gridCol w="12601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Points Possible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Comparison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ELM Only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HEART Only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Heart &amp; ELM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Measuring Size/Length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Sorting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Shape 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Number 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Counting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Simple Operations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Puzzle Completion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 Numeracy Index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Table 3. Baseline Early Numeracy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857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 STC_New_PPT_Template_4_3_Aspect_Ratio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0000"/>
      </a:accent1>
      <a:accent2>
        <a:srgbClr val="8296A1"/>
      </a:accent2>
      <a:accent3>
        <a:srgbClr val="255251"/>
      </a:accent3>
      <a:accent4>
        <a:srgbClr val="FFD000"/>
      </a:accent4>
      <a:accent5>
        <a:srgbClr val="6AB023"/>
      </a:accent5>
      <a:accent6>
        <a:srgbClr val="582587"/>
      </a:accent6>
      <a:hlink>
        <a:srgbClr val="8296A1"/>
      </a:hlink>
      <a:folHlink>
        <a:srgbClr val="000000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2441</Words>
  <Application>Microsoft Office PowerPoint</Application>
  <PresentationFormat>On-screen Show (4:3)</PresentationFormat>
  <Paragraphs>554</Paragraphs>
  <Slides>30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 STC_New_PPT_Template_4_3_Aspect_Ratio</vt:lpstr>
      <vt:lpstr>ELM and HEART Baseline report October 2015</vt:lpstr>
      <vt:lpstr>Overview</vt:lpstr>
      <vt:lpstr>I. Research questions</vt:lpstr>
      <vt:lpstr>II. Sample</vt:lpstr>
      <vt:lpstr>II. Sample</vt:lpstr>
      <vt:lpstr>III. Tools used to measure outcomes</vt:lpstr>
      <vt:lpstr>IV. Motor skills scores, by group </vt:lpstr>
      <vt:lpstr>IV. Motor skills scores, by group </vt:lpstr>
      <vt:lpstr>IV. Early numeracy skills scores, by group </vt:lpstr>
      <vt:lpstr>IV. Early numeracy skills scores, by group </vt:lpstr>
      <vt:lpstr>IV. Early literacy skills scores, by group </vt:lpstr>
      <vt:lpstr>IV. Early literacy skills scores, by group </vt:lpstr>
      <vt:lpstr>IV. Socio-emotional skills scores, by group </vt:lpstr>
      <vt:lpstr>IV. Socio-emotional skills scores, by group </vt:lpstr>
      <vt:lpstr>IV. Overall IDELA score, by group </vt:lpstr>
      <vt:lpstr>IV. SEARS-PRE scores, by group </vt:lpstr>
      <vt:lpstr>IV. SEARS-PRE – IDELA Relationships</vt:lpstr>
      <vt:lpstr>V. Conclusion and Next Steps </vt:lpstr>
      <vt:lpstr>PowerPoint Presentation</vt:lpstr>
      <vt:lpstr>Findings from  SEARS-Pre and IDELA  open-ended responses</vt:lpstr>
      <vt:lpstr>Purpose of open-ended responses</vt:lpstr>
      <vt:lpstr>SearsPre: Teacher Open Response on Student</vt:lpstr>
      <vt:lpstr>Sears-Pre Open-Ended Responses:  Student Challenges</vt:lpstr>
      <vt:lpstr>Sears-Pre Open-Ended Responses:  Student Strengths &amp; Family Support</vt:lpstr>
      <vt:lpstr>Analytic strategy for Free Drawing</vt:lpstr>
      <vt:lpstr>Completion of the Free Drawing</vt:lpstr>
      <vt:lpstr>Themes in the free drawings </vt:lpstr>
      <vt:lpstr>Listing Preferences</vt:lpstr>
      <vt:lpstr>Themes in Strengths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2010-04-19T20:53:40Z</dcterms:created>
  <dcterms:modified xsi:type="dcterms:W3CDTF">2015-10-21T12:29:59Z</dcterms:modified>
</cp:coreProperties>
</file>